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96" r:id="rId3"/>
    <p:sldId id="299" r:id="rId4"/>
    <p:sldId id="304" r:id="rId5"/>
    <p:sldId id="431" r:id="rId6"/>
    <p:sldId id="326" r:id="rId7"/>
    <p:sldId id="403" r:id="rId8"/>
    <p:sldId id="402" r:id="rId9"/>
    <p:sldId id="407" r:id="rId10"/>
    <p:sldId id="401" r:id="rId11"/>
    <p:sldId id="404" r:id="rId12"/>
    <p:sldId id="405" r:id="rId13"/>
    <p:sldId id="406" r:id="rId14"/>
    <p:sldId id="408" r:id="rId15"/>
    <p:sldId id="360" r:id="rId16"/>
    <p:sldId id="412" r:id="rId17"/>
    <p:sldId id="411" r:id="rId18"/>
    <p:sldId id="410" r:id="rId19"/>
    <p:sldId id="413" r:id="rId20"/>
    <p:sldId id="409" r:id="rId21"/>
    <p:sldId id="415" r:id="rId22"/>
    <p:sldId id="430" r:id="rId23"/>
    <p:sldId id="429" r:id="rId24"/>
    <p:sldId id="361" r:id="rId25"/>
    <p:sldId id="416" r:id="rId26"/>
    <p:sldId id="417" r:id="rId27"/>
    <p:sldId id="419" r:id="rId28"/>
    <p:sldId id="426" r:id="rId29"/>
    <p:sldId id="420" r:id="rId30"/>
    <p:sldId id="418" r:id="rId31"/>
    <p:sldId id="427" r:id="rId32"/>
    <p:sldId id="428" r:id="rId33"/>
    <p:sldId id="422" r:id="rId34"/>
    <p:sldId id="421" r:id="rId35"/>
    <p:sldId id="424" r:id="rId36"/>
    <p:sldId id="425" r:id="rId37"/>
    <p:sldId id="356" r:id="rId38"/>
    <p:sldId id="357" r:id="rId39"/>
    <p:sldId id="355" r:id="rId40"/>
    <p:sldId id="293" r:id="rId41"/>
  </p:sldIdLst>
  <p:sldSz cx="10080625" cy="6858000"/>
  <p:notesSz cx="6858000" cy="9144000"/>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D35E"/>
    <a:srgbClr val="FF00FF"/>
    <a:srgbClr val="29B9A6"/>
    <a:srgbClr val="FF3399"/>
    <a:srgbClr val="FF0000"/>
    <a:srgbClr val="144C74"/>
    <a:srgbClr val="FF5050"/>
    <a:srgbClr val="F472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65" autoAdjust="0"/>
    <p:restoredTop sz="94660"/>
  </p:normalViewPr>
  <p:slideViewPr>
    <p:cSldViewPr snapToGrid="0">
      <p:cViewPr>
        <p:scale>
          <a:sx n="66" d="100"/>
          <a:sy n="66" d="100"/>
        </p:scale>
        <p:origin x="-2820" y="-1146"/>
      </p:cViewPr>
      <p:guideLst>
        <p:guide orient="horz" pos="2160"/>
        <p:guide pos="3175"/>
      </p:guideLst>
    </p:cSldViewPr>
  </p:slideViewPr>
  <p:notesTextViewPr>
    <p:cViewPr>
      <p:scale>
        <a:sx n="1" d="1"/>
        <a:sy n="1" d="1"/>
      </p:scale>
      <p:origin x="0" y="0"/>
    </p:cViewPr>
  </p:notesTextViewPr>
  <p:sorterViewPr>
    <p:cViewPr>
      <p:scale>
        <a:sx n="49" d="100"/>
        <a:sy n="4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3649497E-C6FB-416C-AE85-6B6708E61D7E}" type="datetimeFigureOut">
              <a:rPr lang="zh-CN" altLang="en-US"/>
              <a:pPr>
                <a:defRPr/>
              </a:pPr>
              <a:t>2017/5/4</a:t>
            </a:fld>
            <a:endParaRPr lang="zh-CN" altLang="en-US"/>
          </a:p>
        </p:txBody>
      </p:sp>
      <p:sp>
        <p:nvSpPr>
          <p:cNvPr id="4" name="幻灯片图像占位符 3"/>
          <p:cNvSpPr>
            <a:spLocks noGrp="1" noRot="1" noChangeAspect="1"/>
          </p:cNvSpPr>
          <p:nvPr>
            <p:ph type="sldImg" idx="2"/>
          </p:nvPr>
        </p:nvSpPr>
        <p:spPr>
          <a:xfrm>
            <a:off x="908050" y="685800"/>
            <a:ext cx="50419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03FF6BA0-277C-47DA-8E21-D90DD5605E37}" type="slidenum">
              <a:rPr lang="zh-CN" altLang="en-US"/>
              <a:pPr>
                <a:defRPr/>
              </a:pPr>
              <a:t>‹#›</a:t>
            </a:fld>
            <a:endParaRPr lang="zh-CN" altLang="en-US"/>
          </a:p>
        </p:txBody>
      </p:sp>
    </p:spTree>
    <p:extLst>
      <p:ext uri="{BB962C8B-B14F-4D97-AF65-F5344CB8AC3E}">
        <p14:creationId xmlns:p14="http://schemas.microsoft.com/office/powerpoint/2010/main" val="215505985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60078" y="1122363"/>
            <a:ext cx="7560469"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260078" y="3602038"/>
            <a:ext cx="756046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0948FA06-2E02-41DD-A718-99B397430DD1}" type="datetimeFigureOut">
              <a:rPr lang="zh-CN" altLang="en-US"/>
              <a:pPr>
                <a:defRPr/>
              </a:pPr>
              <a:t>2017/5/4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8706954B-A7E4-4B9B-BA98-9FE9F7D94618}" type="slidenum">
              <a:rPr lang="zh-CN" altLang="en-US"/>
              <a:pPr>
                <a:defRPr/>
              </a:pPr>
              <a:t>‹#›</a:t>
            </a:fld>
            <a:endParaRPr lang="zh-CN" altLang="en-US"/>
          </a:p>
        </p:txBody>
      </p:sp>
    </p:spTree>
  </p:cSld>
  <p:clrMapOvr>
    <a:masterClrMapping/>
  </p:clrMapOvr>
  <p:transition spd="slow">
    <p:blinds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81D7AC6A-B08B-4D5D-9D68-639802B510AC}" type="datetimeFigureOut">
              <a:rPr lang="zh-CN" altLang="en-US"/>
              <a:pPr>
                <a:defRPr/>
              </a:pPr>
              <a:t>2017/5/4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D03AB525-19A6-4AA2-B9E1-276699422000}" type="slidenum">
              <a:rPr lang="zh-CN" altLang="en-US"/>
              <a:pPr>
                <a:defRPr/>
              </a:pPr>
              <a:t>‹#›</a:t>
            </a:fld>
            <a:endParaRPr lang="zh-CN" altLang="en-US"/>
          </a:p>
        </p:txBody>
      </p:sp>
    </p:spTree>
  </p:cSld>
  <p:clrMapOvr>
    <a:masterClrMapping/>
  </p:clrMapOvr>
  <p:transition spd="slow">
    <p:blinds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213947" y="365125"/>
            <a:ext cx="2173635"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93043" y="365125"/>
            <a:ext cx="6394896"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70E4DF38-A51D-4E89-AE1A-FD56136B736D}" type="datetimeFigureOut">
              <a:rPr lang="zh-CN" altLang="en-US"/>
              <a:pPr>
                <a:defRPr/>
              </a:pPr>
              <a:t>2017/5/4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9F8C58E-9A20-49B1-A347-2ACDE90A3F79}" type="slidenum">
              <a:rPr lang="zh-CN" altLang="en-US"/>
              <a:pPr>
                <a:defRPr/>
              </a:pPr>
              <a:t>‹#›</a:t>
            </a:fld>
            <a:endParaRPr lang="zh-CN" altLang="en-US"/>
          </a:p>
        </p:txBody>
      </p:sp>
    </p:spTree>
  </p:cSld>
  <p:clrMapOvr>
    <a:masterClrMapping/>
  </p:clrMapOvr>
  <p:transition spd="slow">
    <p:blinds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CC7CA65D-C5EB-4BD6-AABF-71CC65F6E4C4}" type="datetimeFigureOut">
              <a:rPr lang="zh-CN" altLang="en-US"/>
              <a:pPr>
                <a:defRPr/>
              </a:pPr>
              <a:t>2017/5/4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C4159D5-BFA9-44A0-9F58-1AEBF7B73B34}" type="slidenum">
              <a:rPr lang="zh-CN" altLang="en-US"/>
              <a:pPr>
                <a:defRPr/>
              </a:pPr>
              <a:t>‹#›</a:t>
            </a:fld>
            <a:endParaRPr lang="zh-CN" altLang="en-US"/>
          </a:p>
        </p:txBody>
      </p:sp>
    </p:spTree>
  </p:cSld>
  <p:clrMapOvr>
    <a:masterClrMapping/>
  </p:clrMapOvr>
  <p:transition spd="slow">
    <p:blinds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87793" y="1709739"/>
            <a:ext cx="8694539"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87793" y="4589464"/>
            <a:ext cx="869453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1FE1CB99-D77A-428A-A604-EDB46C2ACED4}" type="datetimeFigureOut">
              <a:rPr lang="zh-CN" altLang="en-US"/>
              <a:pPr>
                <a:defRPr/>
              </a:pPr>
              <a:t>2017/5/4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84C1E35-F940-4172-BF82-EE59C4D4068D}" type="slidenum">
              <a:rPr lang="zh-CN" altLang="en-US"/>
              <a:pPr>
                <a:defRPr/>
              </a:pPr>
              <a:t>‹#›</a:t>
            </a:fld>
            <a:endParaRPr lang="zh-CN" altLang="en-US"/>
          </a:p>
        </p:txBody>
      </p:sp>
    </p:spTree>
  </p:cSld>
  <p:clrMapOvr>
    <a:masterClrMapping/>
  </p:clrMapOvr>
  <p:transition spd="slow">
    <p:blinds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93043" y="1825625"/>
            <a:ext cx="4284266"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5103316" y="1825625"/>
            <a:ext cx="4284266"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B63E21D9-7159-4BF1-B3F4-DC46B1672D84}" type="datetimeFigureOut">
              <a:rPr lang="zh-CN" altLang="en-US"/>
              <a:pPr>
                <a:defRPr/>
              </a:pPr>
              <a:t>2017/5/4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C8EB443C-BE22-431C-9E7A-2455D5EE917E}" type="slidenum">
              <a:rPr lang="zh-CN" altLang="en-US"/>
              <a:pPr>
                <a:defRPr/>
              </a:pPr>
              <a:t>‹#›</a:t>
            </a:fld>
            <a:endParaRPr lang="zh-CN" altLang="en-US"/>
          </a:p>
        </p:txBody>
      </p:sp>
    </p:spTree>
  </p:cSld>
  <p:clrMapOvr>
    <a:masterClrMapping/>
  </p:clrMapOvr>
  <p:transition spd="slow">
    <p:blinds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94356" y="365126"/>
            <a:ext cx="8694539"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94357" y="1681163"/>
            <a:ext cx="42645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94357" y="2505075"/>
            <a:ext cx="4264576"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5103316" y="1681163"/>
            <a:ext cx="428557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5103316" y="2505075"/>
            <a:ext cx="4285579"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28E36C02-6E92-425B-AEC0-0DFFB4E4B49C}" type="datetimeFigureOut">
              <a:rPr lang="zh-CN" altLang="en-US"/>
              <a:pPr>
                <a:defRPr/>
              </a:pPr>
              <a:t>2017/5/4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F5DA4BDB-CA6A-4DAC-9B0F-13EED9284227}" type="slidenum">
              <a:rPr lang="zh-CN" altLang="en-US"/>
              <a:pPr>
                <a:defRPr/>
              </a:pPr>
              <a:t>‹#›</a:t>
            </a:fld>
            <a:endParaRPr lang="zh-CN" altLang="en-US"/>
          </a:p>
        </p:txBody>
      </p:sp>
    </p:spTree>
  </p:cSld>
  <p:clrMapOvr>
    <a:masterClrMapping/>
  </p:clrMapOvr>
  <p:transition spd="slow">
    <p:blinds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B178F318-3D3F-49AA-8E73-51307F53ED22}" type="datetimeFigureOut">
              <a:rPr lang="zh-CN" altLang="en-US"/>
              <a:pPr>
                <a:defRPr/>
              </a:pPr>
              <a:t>2017/5/4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A72E033C-9968-40F6-9B8A-2133B08E1809}" type="slidenum">
              <a:rPr lang="zh-CN" altLang="en-US"/>
              <a:pPr>
                <a:defRPr/>
              </a:pPr>
              <a:t>‹#›</a:t>
            </a:fld>
            <a:endParaRPr lang="zh-CN" altLang="en-US"/>
          </a:p>
        </p:txBody>
      </p:sp>
    </p:spTree>
  </p:cSld>
  <p:clrMapOvr>
    <a:masterClrMapping/>
  </p:clrMapOvr>
  <p:transition spd="slow">
    <p:blinds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CBC666D6-0E74-4BD3-A9AA-7BDB9A3A5213}" type="datetimeFigureOut">
              <a:rPr lang="zh-CN" altLang="en-US"/>
              <a:pPr>
                <a:defRPr/>
              </a:pPr>
              <a:t>2017/5/4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7ADCF2D1-408C-4039-8A6B-1451C176A1E4}" type="slidenum">
              <a:rPr lang="zh-CN" altLang="en-US"/>
              <a:pPr>
                <a:defRPr/>
              </a:pPr>
              <a:t>‹#›</a:t>
            </a:fld>
            <a:endParaRPr lang="zh-CN" altLang="en-US"/>
          </a:p>
        </p:txBody>
      </p:sp>
    </p:spTree>
  </p:cSld>
  <p:clrMapOvr>
    <a:masterClrMapping/>
  </p:clrMapOvr>
  <p:transition spd="slow">
    <p:blinds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94356" y="457200"/>
            <a:ext cx="3251264"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285579" y="987426"/>
            <a:ext cx="5103316"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94356" y="2057400"/>
            <a:ext cx="325126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0322E0B1-2CA9-4B14-BB3B-22369110E208}" type="datetimeFigureOut">
              <a:rPr lang="zh-CN" altLang="en-US"/>
              <a:pPr>
                <a:defRPr/>
              </a:pPr>
              <a:t>2017/5/4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EEA62E97-9E91-482C-BC7B-F75F4A8036EC}" type="slidenum">
              <a:rPr lang="zh-CN" altLang="en-US"/>
              <a:pPr>
                <a:defRPr/>
              </a:pPr>
              <a:t>‹#›</a:t>
            </a:fld>
            <a:endParaRPr lang="zh-CN" altLang="en-US"/>
          </a:p>
        </p:txBody>
      </p:sp>
    </p:spTree>
  </p:cSld>
  <p:clrMapOvr>
    <a:masterClrMapping/>
  </p:clrMapOvr>
  <p:transition spd="slow">
    <p:blinds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94356" y="457200"/>
            <a:ext cx="3251264"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4285579" y="987426"/>
            <a:ext cx="5103316"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94356" y="2057400"/>
            <a:ext cx="325126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36FDBB43-9020-4045-9B6F-CACBA39EDAEF}" type="datetimeFigureOut">
              <a:rPr lang="zh-CN" altLang="en-US"/>
              <a:pPr>
                <a:defRPr/>
              </a:pPr>
              <a:t>2017/5/4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C700354E-E13C-4735-84FD-A5977A222AE4}" type="slidenum">
              <a:rPr lang="zh-CN" altLang="en-US"/>
              <a:pPr>
                <a:defRPr/>
              </a:pPr>
              <a:t>‹#›</a:t>
            </a:fld>
            <a:endParaRPr lang="zh-CN" altLang="en-US"/>
          </a:p>
        </p:txBody>
      </p:sp>
    </p:spTree>
  </p:cSld>
  <p:clrMapOvr>
    <a:masterClrMapping/>
  </p:clrMapOvr>
  <p:transition spd="slow">
    <p:blinds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93043" y="365126"/>
            <a:ext cx="8694539"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693043" y="1825625"/>
            <a:ext cx="8694539"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93043" y="6356351"/>
            <a:ext cx="2268141"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E38AE350-9F4D-4965-AB5A-33214C2CF942}" type="datetimeFigureOut">
              <a:rPr lang="zh-CN" altLang="en-US"/>
              <a:pPr>
                <a:defRPr/>
              </a:pPr>
              <a:t>2017/5/4</a:t>
            </a:fld>
            <a:endParaRPr lang="zh-CN" altLang="en-US"/>
          </a:p>
        </p:txBody>
      </p:sp>
      <p:sp>
        <p:nvSpPr>
          <p:cNvPr id="5" name="页脚占位符 4"/>
          <p:cNvSpPr>
            <a:spLocks noGrp="1"/>
          </p:cNvSpPr>
          <p:nvPr>
            <p:ph type="ftr" sz="quarter" idx="3"/>
          </p:nvPr>
        </p:nvSpPr>
        <p:spPr>
          <a:xfrm>
            <a:off x="3339207" y="6356351"/>
            <a:ext cx="3402211"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7119441" y="6356351"/>
            <a:ext cx="2268141"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94598E6B-37B2-4CFD-9A6C-E878B3A0021F}"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ransition spd="slow">
    <p:blinds dir="vert"/>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a:ea typeface="宋体" charset="-122"/>
        </a:defRPr>
      </a:lvl2pPr>
      <a:lvl3pPr algn="l" rtl="0" fontAlgn="base">
        <a:lnSpc>
          <a:spcPct val="90000"/>
        </a:lnSpc>
        <a:spcBef>
          <a:spcPct val="0"/>
        </a:spcBef>
        <a:spcAft>
          <a:spcPct val="0"/>
        </a:spcAft>
        <a:defRPr sz="4400">
          <a:solidFill>
            <a:schemeClr val="tx1"/>
          </a:solidFill>
          <a:latin typeface="Calibri Light"/>
          <a:ea typeface="宋体" charset="-122"/>
        </a:defRPr>
      </a:lvl3pPr>
      <a:lvl4pPr algn="l" rtl="0" fontAlgn="base">
        <a:lnSpc>
          <a:spcPct val="90000"/>
        </a:lnSpc>
        <a:spcBef>
          <a:spcPct val="0"/>
        </a:spcBef>
        <a:spcAft>
          <a:spcPct val="0"/>
        </a:spcAft>
        <a:defRPr sz="4400">
          <a:solidFill>
            <a:schemeClr val="tx1"/>
          </a:solidFill>
          <a:latin typeface="Calibri Light"/>
          <a:ea typeface="宋体" charset="-122"/>
        </a:defRPr>
      </a:lvl4pPr>
      <a:lvl5pPr algn="l" rtl="0" fontAlgn="base">
        <a:lnSpc>
          <a:spcPct val="90000"/>
        </a:lnSpc>
        <a:spcBef>
          <a:spcPct val="0"/>
        </a:spcBef>
        <a:spcAft>
          <a:spcPct val="0"/>
        </a:spcAft>
        <a:defRPr sz="4400">
          <a:solidFill>
            <a:schemeClr val="tx1"/>
          </a:solidFill>
          <a:latin typeface="Calibri Light"/>
          <a:ea typeface="宋体" charset="-122"/>
        </a:defRPr>
      </a:lvl5pPr>
      <a:lvl6pPr marL="457200" algn="l" rtl="0" fontAlgn="base">
        <a:lnSpc>
          <a:spcPct val="90000"/>
        </a:lnSpc>
        <a:spcBef>
          <a:spcPct val="0"/>
        </a:spcBef>
        <a:spcAft>
          <a:spcPct val="0"/>
        </a:spcAft>
        <a:defRPr sz="4400">
          <a:solidFill>
            <a:schemeClr val="tx1"/>
          </a:solidFill>
          <a:latin typeface="Calibri Light"/>
          <a:ea typeface="宋体" charset="-122"/>
        </a:defRPr>
      </a:lvl6pPr>
      <a:lvl7pPr marL="914400" algn="l" rtl="0" fontAlgn="base">
        <a:lnSpc>
          <a:spcPct val="90000"/>
        </a:lnSpc>
        <a:spcBef>
          <a:spcPct val="0"/>
        </a:spcBef>
        <a:spcAft>
          <a:spcPct val="0"/>
        </a:spcAft>
        <a:defRPr sz="4400">
          <a:solidFill>
            <a:schemeClr val="tx1"/>
          </a:solidFill>
          <a:latin typeface="Calibri Light"/>
          <a:ea typeface="宋体" charset="-122"/>
        </a:defRPr>
      </a:lvl7pPr>
      <a:lvl8pPr marL="1371600" algn="l" rtl="0" fontAlgn="base">
        <a:lnSpc>
          <a:spcPct val="90000"/>
        </a:lnSpc>
        <a:spcBef>
          <a:spcPct val="0"/>
        </a:spcBef>
        <a:spcAft>
          <a:spcPct val="0"/>
        </a:spcAft>
        <a:defRPr sz="4400">
          <a:solidFill>
            <a:schemeClr val="tx1"/>
          </a:solidFill>
          <a:latin typeface="Calibri Light"/>
          <a:ea typeface="宋体" charset="-122"/>
        </a:defRPr>
      </a:lvl8pPr>
      <a:lvl9pPr marL="1828800" algn="l" rtl="0" fontAlgn="base">
        <a:lnSpc>
          <a:spcPct val="90000"/>
        </a:lnSpc>
        <a:spcBef>
          <a:spcPct val="0"/>
        </a:spcBef>
        <a:spcAft>
          <a:spcPct val="0"/>
        </a:spcAft>
        <a:defRPr sz="4400">
          <a:solidFill>
            <a:schemeClr val="tx1"/>
          </a:solidFill>
          <a:latin typeface="Calibri Light"/>
          <a:ea typeface="宋体" charset="-122"/>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等腰三角形 9"/>
          <p:cNvSpPr/>
          <p:nvPr/>
        </p:nvSpPr>
        <p:spPr>
          <a:xfrm>
            <a:off x="4645226" y="795338"/>
            <a:ext cx="3354958" cy="3498850"/>
          </a:xfrm>
          <a:prstGeom prst="triangle">
            <a:avLst/>
          </a:prstGeom>
          <a:solidFill>
            <a:srgbClr val="29B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latin typeface="微软雅黑" pitchFamily="34" charset="-122"/>
              <a:ea typeface="微软雅黑" pitchFamily="34" charset="-122"/>
            </a:endParaRPr>
          </a:p>
        </p:txBody>
      </p:sp>
      <p:grpSp>
        <p:nvGrpSpPr>
          <p:cNvPr id="14338" name="组合 1"/>
          <p:cNvGrpSpPr>
            <a:grpSpLocks/>
          </p:cNvGrpSpPr>
          <p:nvPr/>
        </p:nvGrpSpPr>
        <p:grpSpPr bwMode="auto">
          <a:xfrm>
            <a:off x="8702415" y="4981576"/>
            <a:ext cx="595912" cy="1204913"/>
            <a:chOff x="9988518" y="4007302"/>
            <a:chExt cx="1257291" cy="1880858"/>
          </a:xfrm>
        </p:grpSpPr>
        <p:sp>
          <p:nvSpPr>
            <p:cNvPr id="20" name="等腰三角形 19"/>
            <p:cNvSpPr/>
            <p:nvPr/>
          </p:nvSpPr>
          <p:spPr>
            <a:xfrm rot="13945919">
              <a:off x="10302314" y="4034139"/>
              <a:ext cx="391535" cy="337862"/>
            </a:xfrm>
            <a:prstGeom prst="triangle">
              <a:avLst/>
            </a:prstGeom>
            <a:solidFill>
              <a:srgbClr val="FFC20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rgbClr val="FFC20F"/>
                </a:solidFill>
                <a:latin typeface="微软雅黑" pitchFamily="34" charset="-122"/>
                <a:ea typeface="微软雅黑" pitchFamily="34" charset="-122"/>
              </a:endParaRPr>
            </a:p>
          </p:txBody>
        </p:sp>
        <p:sp>
          <p:nvSpPr>
            <p:cNvPr id="21" name="等腰三角形 20"/>
            <p:cNvSpPr/>
            <p:nvPr/>
          </p:nvSpPr>
          <p:spPr>
            <a:xfrm rot="8598772">
              <a:off x="10373460" y="5008443"/>
              <a:ext cx="265859" cy="227983"/>
            </a:xfrm>
            <a:prstGeom prst="triangle">
              <a:avLst/>
            </a:prstGeom>
            <a:solidFill>
              <a:srgbClr val="29B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rgbClr val="FFC20F"/>
                </a:solidFill>
                <a:latin typeface="微软雅黑" pitchFamily="34" charset="-122"/>
                <a:ea typeface="微软雅黑" pitchFamily="34" charset="-122"/>
              </a:endParaRPr>
            </a:p>
          </p:txBody>
        </p:sp>
        <p:sp>
          <p:nvSpPr>
            <p:cNvPr id="22" name="等腰三角形 21"/>
            <p:cNvSpPr/>
            <p:nvPr/>
          </p:nvSpPr>
          <p:spPr>
            <a:xfrm rot="8598772">
              <a:off x="10880253" y="4946492"/>
              <a:ext cx="265859" cy="230460"/>
            </a:xfrm>
            <a:prstGeom prst="triangle">
              <a:avLst/>
            </a:prstGeom>
            <a:solidFill>
              <a:srgbClr val="FFC20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rgbClr val="FFC20F"/>
                </a:solidFill>
                <a:latin typeface="微软雅黑" pitchFamily="34" charset="-122"/>
                <a:ea typeface="微软雅黑" pitchFamily="34" charset="-122"/>
              </a:endParaRPr>
            </a:p>
          </p:txBody>
        </p:sp>
        <p:grpSp>
          <p:nvGrpSpPr>
            <p:cNvPr id="14367" name="组合 45"/>
            <p:cNvGrpSpPr>
              <a:grpSpLocks/>
            </p:cNvGrpSpPr>
            <p:nvPr/>
          </p:nvGrpSpPr>
          <p:grpSpPr bwMode="auto">
            <a:xfrm rot="7938589">
              <a:off x="9932817" y="4575168"/>
              <a:ext cx="1368693" cy="1257291"/>
              <a:chOff x="1145739" y="762009"/>
              <a:chExt cx="1001675" cy="920146"/>
            </a:xfrm>
          </p:grpSpPr>
          <p:sp>
            <p:nvSpPr>
              <p:cNvPr id="48" name="等腰三角形 47"/>
              <p:cNvSpPr/>
              <p:nvPr/>
            </p:nvSpPr>
            <p:spPr>
              <a:xfrm rot="1020767">
                <a:off x="1287454" y="792974"/>
                <a:ext cx="859634" cy="741792"/>
              </a:xfrm>
              <a:prstGeom prst="triangle">
                <a:avLst/>
              </a:prstGeom>
              <a:noFill/>
              <a:ln>
                <a:solidFill>
                  <a:srgbClr val="FFC20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rgbClr val="FFC20F"/>
                  </a:solidFill>
                  <a:latin typeface="微软雅黑" pitchFamily="34" charset="-122"/>
                  <a:ea typeface="微软雅黑" pitchFamily="34" charset="-122"/>
                </a:endParaRPr>
              </a:p>
            </p:txBody>
          </p:sp>
          <p:sp>
            <p:nvSpPr>
              <p:cNvPr id="49" name="椭圆 48"/>
              <p:cNvSpPr/>
              <p:nvPr/>
            </p:nvSpPr>
            <p:spPr>
              <a:xfrm rot="18818926">
                <a:off x="1144659" y="1362617"/>
                <a:ext cx="85124" cy="83424"/>
              </a:xfrm>
              <a:prstGeom prst="ellipse">
                <a:avLst/>
              </a:prstGeom>
              <a:solidFill>
                <a:srgbClr val="FFC20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latin typeface="微软雅黑" pitchFamily="34" charset="-122"/>
                  <a:ea typeface="微软雅黑" pitchFamily="34" charset="-122"/>
                </a:endParaRPr>
              </a:p>
            </p:txBody>
          </p:sp>
          <p:sp>
            <p:nvSpPr>
              <p:cNvPr id="50" name="椭圆 49"/>
              <p:cNvSpPr/>
              <p:nvPr/>
            </p:nvSpPr>
            <p:spPr>
              <a:xfrm rot="18818926">
                <a:off x="1788306" y="764181"/>
                <a:ext cx="83096" cy="85237"/>
              </a:xfrm>
              <a:prstGeom prst="ellipse">
                <a:avLst/>
              </a:prstGeom>
              <a:solidFill>
                <a:srgbClr val="FFC20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latin typeface="微软雅黑" pitchFamily="34" charset="-122"/>
                  <a:ea typeface="微软雅黑" pitchFamily="34" charset="-122"/>
                </a:endParaRPr>
              </a:p>
            </p:txBody>
          </p:sp>
          <p:sp>
            <p:nvSpPr>
              <p:cNvPr id="51" name="椭圆 50"/>
              <p:cNvSpPr/>
              <p:nvPr/>
            </p:nvSpPr>
            <p:spPr>
              <a:xfrm rot="18818926">
                <a:off x="1972012" y="1601846"/>
                <a:ext cx="83098" cy="83424"/>
              </a:xfrm>
              <a:prstGeom prst="ellipse">
                <a:avLst/>
              </a:prstGeom>
              <a:solidFill>
                <a:srgbClr val="FFC20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latin typeface="微软雅黑" pitchFamily="34" charset="-122"/>
                  <a:ea typeface="微软雅黑" pitchFamily="34" charset="-122"/>
                </a:endParaRPr>
              </a:p>
            </p:txBody>
          </p:sp>
        </p:grpSp>
      </p:grpSp>
      <p:grpSp>
        <p:nvGrpSpPr>
          <p:cNvPr id="14339" name="组合 32"/>
          <p:cNvGrpSpPr>
            <a:grpSpLocks/>
          </p:cNvGrpSpPr>
          <p:nvPr/>
        </p:nvGrpSpPr>
        <p:grpSpPr bwMode="auto">
          <a:xfrm rot="-7646427">
            <a:off x="2323371" y="4880931"/>
            <a:ext cx="847725" cy="645790"/>
            <a:chOff x="1145739" y="762009"/>
            <a:chExt cx="1001675" cy="920146"/>
          </a:xfrm>
        </p:grpSpPr>
        <p:sp>
          <p:nvSpPr>
            <p:cNvPr id="35" name="等腰三角形 34"/>
            <p:cNvSpPr/>
            <p:nvPr/>
          </p:nvSpPr>
          <p:spPr>
            <a:xfrm rot="1020767">
              <a:off x="1290006" y="793037"/>
              <a:ext cx="860991" cy="742476"/>
            </a:xfrm>
            <a:prstGeom prst="triangle">
              <a:avLst/>
            </a:prstGeom>
            <a:noFill/>
            <a:ln>
              <a:solidFill>
                <a:srgbClr val="FFC20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rgbClr val="FFC20F"/>
                </a:solidFill>
                <a:latin typeface="微软雅黑" pitchFamily="34" charset="-122"/>
                <a:ea typeface="微软雅黑" pitchFamily="34" charset="-122"/>
              </a:endParaRPr>
            </a:p>
          </p:txBody>
        </p:sp>
        <p:sp>
          <p:nvSpPr>
            <p:cNvPr id="36" name="椭圆 35"/>
            <p:cNvSpPr/>
            <p:nvPr/>
          </p:nvSpPr>
          <p:spPr>
            <a:xfrm rot="18818926">
              <a:off x="1149657" y="1361457"/>
              <a:ext cx="84159" cy="84410"/>
            </a:xfrm>
            <a:prstGeom prst="ellipse">
              <a:avLst/>
            </a:prstGeom>
            <a:solidFill>
              <a:srgbClr val="FFC20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latin typeface="微软雅黑" pitchFamily="34" charset="-122"/>
                <a:ea typeface="微软雅黑" pitchFamily="34" charset="-122"/>
              </a:endParaRPr>
            </a:p>
          </p:txBody>
        </p:sp>
        <p:sp>
          <p:nvSpPr>
            <p:cNvPr id="37" name="椭圆 36"/>
            <p:cNvSpPr/>
            <p:nvPr/>
          </p:nvSpPr>
          <p:spPr>
            <a:xfrm rot="18818926">
              <a:off x="1791186" y="762969"/>
              <a:ext cx="84159" cy="84411"/>
            </a:xfrm>
            <a:prstGeom prst="ellipse">
              <a:avLst/>
            </a:prstGeom>
            <a:solidFill>
              <a:srgbClr val="FFC20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latin typeface="微软雅黑" pitchFamily="34" charset="-122"/>
                <a:ea typeface="微软雅黑" pitchFamily="34" charset="-122"/>
              </a:endParaRPr>
            </a:p>
          </p:txBody>
        </p:sp>
        <p:sp>
          <p:nvSpPr>
            <p:cNvPr id="38" name="椭圆 37"/>
            <p:cNvSpPr/>
            <p:nvPr/>
          </p:nvSpPr>
          <p:spPr>
            <a:xfrm rot="18818926">
              <a:off x="1974562" y="1597825"/>
              <a:ext cx="84160" cy="84410"/>
            </a:xfrm>
            <a:prstGeom prst="ellipse">
              <a:avLst/>
            </a:prstGeom>
            <a:solidFill>
              <a:srgbClr val="FFC20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latin typeface="微软雅黑" pitchFamily="34" charset="-122"/>
                <a:ea typeface="微软雅黑" pitchFamily="34" charset="-122"/>
              </a:endParaRPr>
            </a:p>
          </p:txBody>
        </p:sp>
      </p:grpSp>
      <p:grpSp>
        <p:nvGrpSpPr>
          <p:cNvPr id="14340" name="组合 7"/>
          <p:cNvGrpSpPr>
            <a:grpSpLocks/>
          </p:cNvGrpSpPr>
          <p:nvPr/>
        </p:nvGrpSpPr>
        <p:grpSpPr bwMode="auto">
          <a:xfrm>
            <a:off x="5031125" y="1989138"/>
            <a:ext cx="2581847" cy="2781300"/>
            <a:chOff x="4362411" y="1436839"/>
            <a:chExt cx="5202504" cy="4484918"/>
          </a:xfrm>
        </p:grpSpPr>
        <p:sp>
          <p:nvSpPr>
            <p:cNvPr id="15" name="等腰三角形 14"/>
            <p:cNvSpPr/>
            <p:nvPr/>
          </p:nvSpPr>
          <p:spPr>
            <a:xfrm rot="10800000">
              <a:off x="4362411" y="1436839"/>
              <a:ext cx="5202504" cy="4484918"/>
            </a:xfrm>
            <a:prstGeom prst="triangle">
              <a:avLst/>
            </a:prstGeom>
            <a:noFill/>
            <a:ln w="19050">
              <a:solidFill>
                <a:srgbClr val="FFC20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rgbClr val="F8D35E"/>
                </a:solidFill>
                <a:latin typeface="微软雅黑" pitchFamily="34" charset="-122"/>
                <a:ea typeface="微软雅黑" pitchFamily="34" charset="-122"/>
              </a:endParaRPr>
            </a:p>
          </p:txBody>
        </p:sp>
        <p:sp>
          <p:nvSpPr>
            <p:cNvPr id="23" name="等腰三角形 22"/>
            <p:cNvSpPr/>
            <p:nvPr/>
          </p:nvSpPr>
          <p:spPr>
            <a:xfrm rot="10800000">
              <a:off x="4362411" y="1961615"/>
              <a:ext cx="5202504" cy="3960142"/>
            </a:xfrm>
            <a:prstGeom prst="triangle">
              <a:avLst/>
            </a:prstGeom>
            <a:noFill/>
            <a:ln w="12700">
              <a:solidFill>
                <a:srgbClr val="FFC20F">
                  <a:alpha val="6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rgbClr val="F8D35E"/>
                </a:solidFill>
                <a:latin typeface="微软雅黑" pitchFamily="34" charset="-122"/>
                <a:ea typeface="微软雅黑" pitchFamily="34" charset="-122"/>
              </a:endParaRPr>
            </a:p>
          </p:txBody>
        </p:sp>
        <p:sp>
          <p:nvSpPr>
            <p:cNvPr id="39" name="等腰三角形 38"/>
            <p:cNvSpPr/>
            <p:nvPr/>
          </p:nvSpPr>
          <p:spPr>
            <a:xfrm rot="10800000">
              <a:off x="4362411" y="1815702"/>
              <a:ext cx="5202504" cy="3962702"/>
            </a:xfrm>
            <a:prstGeom prst="triangle">
              <a:avLst/>
            </a:prstGeom>
            <a:noFill/>
            <a:ln w="12700">
              <a:solidFill>
                <a:srgbClr val="FFC20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rgbClr val="F8D35E"/>
                </a:solidFill>
                <a:latin typeface="微软雅黑" pitchFamily="34" charset="-122"/>
                <a:ea typeface="微软雅黑" pitchFamily="34" charset="-122"/>
              </a:endParaRPr>
            </a:p>
          </p:txBody>
        </p:sp>
        <p:sp>
          <p:nvSpPr>
            <p:cNvPr id="40" name="等腰三角形 39"/>
            <p:cNvSpPr/>
            <p:nvPr/>
          </p:nvSpPr>
          <p:spPr>
            <a:xfrm rot="10800000">
              <a:off x="4362411" y="1664668"/>
              <a:ext cx="5202504" cy="3960142"/>
            </a:xfrm>
            <a:prstGeom prst="triangle">
              <a:avLst/>
            </a:prstGeom>
            <a:noFill/>
            <a:ln w="12700">
              <a:solidFill>
                <a:srgbClr val="FFC20F">
                  <a:alpha val="5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rgbClr val="F8D35E"/>
                </a:solidFill>
                <a:latin typeface="微软雅黑" pitchFamily="34" charset="-122"/>
                <a:ea typeface="微软雅黑" pitchFamily="34" charset="-122"/>
              </a:endParaRPr>
            </a:p>
          </p:txBody>
        </p:sp>
      </p:grpSp>
      <p:sp>
        <p:nvSpPr>
          <p:cNvPr id="41" name="等腰三角形 40"/>
          <p:cNvSpPr/>
          <p:nvPr/>
        </p:nvSpPr>
        <p:spPr>
          <a:xfrm rot="10800000">
            <a:off x="5175509" y="1817688"/>
            <a:ext cx="2581847" cy="2457450"/>
          </a:xfrm>
          <a:prstGeom prst="triangle">
            <a:avLst/>
          </a:prstGeom>
          <a:noFill/>
          <a:ln w="12700">
            <a:solidFill>
              <a:srgbClr val="FFC20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rgbClr val="F8D35E"/>
              </a:solidFill>
              <a:latin typeface="微软雅黑" pitchFamily="34" charset="-122"/>
              <a:ea typeface="微软雅黑" pitchFamily="34" charset="-122"/>
            </a:endParaRPr>
          </a:p>
        </p:txBody>
      </p:sp>
      <p:grpSp>
        <p:nvGrpSpPr>
          <p:cNvPr id="14342" name="组合 15"/>
          <p:cNvGrpSpPr>
            <a:grpSpLocks/>
          </p:cNvGrpSpPr>
          <p:nvPr/>
        </p:nvGrpSpPr>
        <p:grpSpPr bwMode="auto">
          <a:xfrm>
            <a:off x="754735" y="565150"/>
            <a:ext cx="2560846" cy="2152650"/>
            <a:chOff x="912737" y="565770"/>
            <a:chExt cx="3097450" cy="2152130"/>
          </a:xfrm>
        </p:grpSpPr>
        <p:sp>
          <p:nvSpPr>
            <p:cNvPr id="17" name="等腰三角形 16"/>
            <p:cNvSpPr/>
            <p:nvPr/>
          </p:nvSpPr>
          <p:spPr>
            <a:xfrm rot="18941696">
              <a:off x="2822646" y="2021156"/>
              <a:ext cx="266720" cy="230131"/>
            </a:xfrm>
            <a:prstGeom prst="triangle">
              <a:avLst/>
            </a:prstGeom>
            <a:solidFill>
              <a:srgbClr val="84CBC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FC20F"/>
                </a:solidFill>
              </a:endParaRPr>
            </a:p>
          </p:txBody>
        </p:sp>
        <p:sp>
          <p:nvSpPr>
            <p:cNvPr id="18" name="等腰三角形 17"/>
            <p:cNvSpPr/>
            <p:nvPr/>
          </p:nvSpPr>
          <p:spPr>
            <a:xfrm rot="3678182">
              <a:off x="2802069" y="1181518"/>
              <a:ext cx="396779" cy="342926"/>
            </a:xfrm>
            <a:prstGeom prst="triangle">
              <a:avLst/>
            </a:prstGeom>
            <a:solidFill>
              <a:srgbClr val="FFC20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FC20F"/>
                </a:solidFill>
              </a:endParaRPr>
            </a:p>
          </p:txBody>
        </p:sp>
        <p:sp>
          <p:nvSpPr>
            <p:cNvPr id="19" name="等腰三角形 18"/>
            <p:cNvSpPr/>
            <p:nvPr/>
          </p:nvSpPr>
          <p:spPr>
            <a:xfrm rot="9480000">
              <a:off x="3486272" y="2487769"/>
              <a:ext cx="266720" cy="230131"/>
            </a:xfrm>
            <a:prstGeom prst="triangle">
              <a:avLst/>
            </a:prstGeom>
            <a:solidFill>
              <a:srgbClr val="29B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FC20F"/>
                </a:solidFill>
              </a:endParaRPr>
            </a:p>
          </p:txBody>
        </p:sp>
        <p:sp>
          <p:nvSpPr>
            <p:cNvPr id="12" name="等腰三角形 11"/>
            <p:cNvSpPr/>
            <p:nvPr/>
          </p:nvSpPr>
          <p:spPr>
            <a:xfrm rot="1020767">
              <a:off x="1217560" y="749876"/>
              <a:ext cx="946223" cy="814191"/>
            </a:xfrm>
            <a:prstGeom prst="triangle">
              <a:avLst/>
            </a:prstGeom>
            <a:solidFill>
              <a:srgbClr val="FFC20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FC20F"/>
                </a:solidFill>
              </a:endParaRPr>
            </a:p>
          </p:txBody>
        </p:sp>
        <p:sp>
          <p:nvSpPr>
            <p:cNvPr id="24" name="等腰三角形 23"/>
            <p:cNvSpPr/>
            <p:nvPr/>
          </p:nvSpPr>
          <p:spPr>
            <a:xfrm rot="1020767">
              <a:off x="1104839" y="607035"/>
              <a:ext cx="1176428" cy="1014168"/>
            </a:xfrm>
            <a:prstGeom prst="triangle">
              <a:avLst/>
            </a:prstGeom>
            <a:noFill/>
            <a:ln>
              <a:solidFill>
                <a:srgbClr val="FFC20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FC20F"/>
                </a:solidFill>
              </a:endParaRPr>
            </a:p>
          </p:txBody>
        </p:sp>
        <p:sp>
          <p:nvSpPr>
            <p:cNvPr id="26" name="椭圆 25"/>
            <p:cNvSpPr/>
            <p:nvPr/>
          </p:nvSpPr>
          <p:spPr>
            <a:xfrm rot="18818926">
              <a:off x="912755" y="1384704"/>
              <a:ext cx="114272" cy="114309"/>
            </a:xfrm>
            <a:prstGeom prst="ellipse">
              <a:avLst/>
            </a:prstGeom>
            <a:solidFill>
              <a:srgbClr val="FFC20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8" name="椭圆 27"/>
            <p:cNvSpPr/>
            <p:nvPr/>
          </p:nvSpPr>
          <p:spPr>
            <a:xfrm rot="18818926">
              <a:off x="1789123" y="565752"/>
              <a:ext cx="114272" cy="114309"/>
            </a:xfrm>
            <a:prstGeom prst="ellipse">
              <a:avLst/>
            </a:prstGeom>
            <a:solidFill>
              <a:srgbClr val="FFC20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9" name="椭圆 28"/>
            <p:cNvSpPr/>
            <p:nvPr/>
          </p:nvSpPr>
          <p:spPr>
            <a:xfrm rot="18818926">
              <a:off x="2041554" y="1708476"/>
              <a:ext cx="114272" cy="114309"/>
            </a:xfrm>
            <a:prstGeom prst="ellipse">
              <a:avLst/>
            </a:prstGeom>
            <a:solidFill>
              <a:srgbClr val="FFC20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14353" name="组合 12"/>
            <p:cNvGrpSpPr>
              <a:grpSpLocks/>
            </p:cNvGrpSpPr>
            <p:nvPr/>
          </p:nvGrpSpPr>
          <p:grpSpPr bwMode="auto">
            <a:xfrm rot="8977127">
              <a:off x="3563479" y="1987179"/>
              <a:ext cx="446708" cy="334617"/>
              <a:chOff x="2822785" y="1265179"/>
              <a:chExt cx="930073" cy="696693"/>
            </a:xfrm>
          </p:grpSpPr>
          <p:sp>
            <p:nvSpPr>
              <p:cNvPr id="76" name="等腰三角形 75"/>
              <p:cNvSpPr/>
              <p:nvPr/>
            </p:nvSpPr>
            <p:spPr>
              <a:xfrm rot="18941696">
                <a:off x="2822574" y="1272784"/>
                <a:ext cx="267746" cy="228010"/>
              </a:xfrm>
              <a:prstGeom prst="triangle">
                <a:avLst/>
              </a:prstGeom>
              <a:solidFill>
                <a:srgbClr val="84CBC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FC20F"/>
                  </a:solidFill>
                </a:endParaRPr>
              </a:p>
            </p:txBody>
          </p:sp>
          <p:sp>
            <p:nvSpPr>
              <p:cNvPr id="78" name="等腰三角形 77"/>
              <p:cNvSpPr/>
              <p:nvPr/>
            </p:nvSpPr>
            <p:spPr>
              <a:xfrm rot="9480000">
                <a:off x="3484931" y="1737581"/>
                <a:ext cx="267746" cy="228010"/>
              </a:xfrm>
              <a:prstGeom prst="triangle">
                <a:avLst/>
              </a:prstGeom>
              <a:solidFill>
                <a:srgbClr val="29B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FC20F"/>
                  </a:solidFill>
                </a:endParaRPr>
              </a:p>
            </p:txBody>
          </p:sp>
        </p:grpSp>
      </p:grpSp>
      <p:sp>
        <p:nvSpPr>
          <p:cNvPr id="14343" name="文本框 10"/>
          <p:cNvSpPr txBox="1">
            <a:spLocks noChangeArrowheads="1"/>
          </p:cNvSpPr>
          <p:nvPr/>
        </p:nvSpPr>
        <p:spPr bwMode="auto">
          <a:xfrm>
            <a:off x="925370" y="2759075"/>
            <a:ext cx="8672225" cy="914400"/>
          </a:xfrm>
          <a:prstGeom prst="rect">
            <a:avLst/>
          </a:prstGeom>
          <a:noFill/>
          <a:ln w="9525">
            <a:noFill/>
            <a:miter lim="800000"/>
            <a:headEnd/>
            <a:tailEnd/>
          </a:ln>
        </p:spPr>
        <p:txBody>
          <a:bodyPr>
            <a:spAutoFit/>
          </a:bodyPr>
          <a:lstStyle/>
          <a:p>
            <a:pPr algn="ctr"/>
            <a:r>
              <a:rPr lang="zh-CN" altLang="en-US" sz="5400" b="1" dirty="0">
                <a:solidFill>
                  <a:schemeClr val="bg1"/>
                </a:solidFill>
                <a:latin typeface="微软雅黑" pitchFamily="34" charset="-122"/>
                <a:ea typeface="微软雅黑" pitchFamily="34" charset="-122"/>
              </a:rPr>
              <a:t>任务</a:t>
            </a:r>
            <a:r>
              <a:rPr lang="en-US" altLang="zh-CN" sz="5400" b="1" dirty="0">
                <a:solidFill>
                  <a:schemeClr val="bg1"/>
                </a:solidFill>
                <a:latin typeface="微软雅黑" pitchFamily="34" charset="-122"/>
                <a:ea typeface="微软雅黑" pitchFamily="34" charset="-122"/>
              </a:rPr>
              <a:t>10    </a:t>
            </a:r>
            <a:r>
              <a:rPr lang="zh-CN" altLang="zh-CN" sz="5400" b="1" dirty="0">
                <a:solidFill>
                  <a:schemeClr val="bg1"/>
                </a:solidFill>
                <a:latin typeface="微软雅黑" pitchFamily="34" charset="-122"/>
                <a:ea typeface="微软雅黑" pitchFamily="34" charset="-122"/>
              </a:rPr>
              <a:t>认识</a:t>
            </a:r>
            <a:r>
              <a:rPr lang="en-US" altLang="zh-CN" sz="5400" b="1" dirty="0">
                <a:solidFill>
                  <a:schemeClr val="bg1"/>
                </a:solidFill>
                <a:latin typeface="微软雅黑" pitchFamily="34" charset="-122"/>
                <a:ea typeface="微软雅黑" pitchFamily="34" charset="-122"/>
              </a:rPr>
              <a:t>ZigBee</a:t>
            </a:r>
            <a:r>
              <a:rPr lang="zh-CN" altLang="zh-CN" sz="5400" b="1" dirty="0">
                <a:solidFill>
                  <a:schemeClr val="bg1"/>
                </a:solidFill>
                <a:latin typeface="微软雅黑" pitchFamily="34" charset="-122"/>
                <a:ea typeface="微软雅黑" pitchFamily="34" charset="-122"/>
              </a:rPr>
              <a:t>技术</a:t>
            </a:r>
            <a:endParaRPr lang="zh-CN" altLang="en-US" sz="5400" b="1" dirty="0">
              <a:solidFill>
                <a:schemeClr val="bg1"/>
              </a:solidFill>
              <a:latin typeface="微软雅黑" pitchFamily="34" charset="-122"/>
              <a:ea typeface="微软雅黑" pitchFamily="34" charset="-122"/>
            </a:endParaRPr>
          </a:p>
        </p:txBody>
      </p:sp>
      <p:sp>
        <p:nvSpPr>
          <p:cNvPr id="14344" name="TextBox 2"/>
          <p:cNvSpPr txBox="1">
            <a:spLocks noChangeArrowheads="1"/>
          </p:cNvSpPr>
          <p:nvPr/>
        </p:nvSpPr>
        <p:spPr bwMode="auto">
          <a:xfrm>
            <a:off x="5741231" y="5530850"/>
            <a:ext cx="3546164" cy="400110"/>
          </a:xfrm>
          <a:prstGeom prst="rect">
            <a:avLst/>
          </a:prstGeom>
          <a:noFill/>
          <a:ln w="9525">
            <a:noFill/>
            <a:miter lim="800000"/>
            <a:headEnd/>
            <a:tailEnd/>
          </a:ln>
        </p:spPr>
        <p:txBody>
          <a:bodyPr wrap="none">
            <a:spAutoFit/>
          </a:bodyPr>
          <a:lstStyle/>
          <a:p>
            <a:r>
              <a:rPr lang="en-US" altLang="zh-CN" sz="2000" b="1">
                <a:solidFill>
                  <a:schemeClr val="bg1"/>
                </a:solidFill>
                <a:latin typeface="Calibri" pitchFamily="34" charset="0"/>
              </a:rPr>
              <a:t>——</a:t>
            </a:r>
            <a:r>
              <a:rPr lang="zh-CN" altLang="en-US" sz="2000" b="1">
                <a:solidFill>
                  <a:schemeClr val="bg1"/>
                </a:solidFill>
                <a:latin typeface="Calibri" pitchFamily="34" charset="0"/>
              </a:rPr>
              <a:t>温州市 职业中等专业学校</a:t>
            </a:r>
          </a:p>
        </p:txBody>
      </p:sp>
    </p:spTree>
  </p:cSld>
  <p:clrMapOvr>
    <a:masterClrMapping/>
  </p:clrMapOvr>
  <p:transition spd="slow">
    <p:blinds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p:cNvPicPr>
            <a:picLocks noChangeAspect="1" noChangeArrowheads="1"/>
          </p:cNvPicPr>
          <p:nvPr/>
        </p:nvPicPr>
        <p:blipFill>
          <a:blip r:embed="rId2"/>
          <a:srcRect/>
          <a:stretch>
            <a:fillRect/>
          </a:stretch>
        </p:blipFill>
        <p:spPr bwMode="auto">
          <a:xfrm>
            <a:off x="7223136" y="3924300"/>
            <a:ext cx="2654040" cy="2743200"/>
          </a:xfrm>
          <a:prstGeom prst="rect">
            <a:avLst/>
          </a:prstGeom>
          <a:noFill/>
          <a:ln w="9525">
            <a:noFill/>
            <a:miter lim="800000"/>
            <a:headEnd/>
            <a:tailEnd/>
          </a:ln>
        </p:spPr>
      </p:pic>
      <p:grpSp>
        <p:nvGrpSpPr>
          <p:cNvPr id="22530" name="组合 7"/>
          <p:cNvGrpSpPr>
            <a:grpSpLocks/>
          </p:cNvGrpSpPr>
          <p:nvPr/>
        </p:nvGrpSpPr>
        <p:grpSpPr bwMode="auto">
          <a:xfrm>
            <a:off x="-10501" y="450851"/>
            <a:ext cx="8785108" cy="519113"/>
            <a:chOff x="-12700" y="587118"/>
            <a:chExt cx="6948161" cy="520091"/>
          </a:xfrm>
        </p:grpSpPr>
        <p:sp>
          <p:nvSpPr>
            <p:cNvPr id="22542" name="文本框 14"/>
            <p:cNvSpPr txBox="1">
              <a:spLocks noChangeArrowheads="1"/>
            </p:cNvSpPr>
            <p:nvPr/>
          </p:nvSpPr>
          <p:spPr bwMode="auto">
            <a:xfrm>
              <a:off x="524951" y="587118"/>
              <a:ext cx="6410510"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新知储备</a:t>
              </a:r>
              <a:endParaRPr lang="zh-CN" altLang="en-US" sz="3200" b="1">
                <a:solidFill>
                  <a:schemeClr val="bg1"/>
                </a:solidFill>
                <a:latin typeface="微软雅黑" pitchFamily="34" charset="-122"/>
                <a:ea typeface="微软雅黑" pitchFamily="34" charset="-122"/>
                <a:cs typeface="Arial" charset="0"/>
              </a:endParaRPr>
            </a:p>
          </p:txBody>
        </p:sp>
        <p:sp>
          <p:nvSpPr>
            <p:cNvPr id="10" name="矩形 9"/>
            <p:cNvSpPr/>
            <p:nvPr/>
          </p:nvSpPr>
          <p:spPr>
            <a:xfrm>
              <a:off x="-12700" y="587118"/>
              <a:ext cx="393449"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5" name="矩形 14"/>
          <p:cNvSpPr/>
          <p:nvPr/>
        </p:nvSpPr>
        <p:spPr>
          <a:xfrm>
            <a:off x="156198" y="1338263"/>
            <a:ext cx="325520" cy="519112"/>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2532" name="文本框 14"/>
          <p:cNvSpPr txBox="1">
            <a:spLocks noChangeArrowheads="1"/>
          </p:cNvSpPr>
          <p:nvPr/>
        </p:nvSpPr>
        <p:spPr bwMode="auto">
          <a:xfrm>
            <a:off x="606413" y="1337311"/>
            <a:ext cx="9103644" cy="492443"/>
          </a:xfrm>
          <a:prstGeom prst="rect">
            <a:avLst/>
          </a:prstGeom>
          <a:noFill/>
          <a:ln w="9525">
            <a:noFill/>
            <a:miter lim="800000"/>
            <a:headEnd/>
            <a:tailEnd/>
          </a:ln>
        </p:spPr>
        <p:txBody>
          <a:bodyPr wrap="square" lIns="0" tIns="0" rIns="0" bIns="0" anchor="ctr">
            <a:spAutoFit/>
          </a:bodyPr>
          <a:lstStyle/>
          <a:p>
            <a:pPr>
              <a:spcBef>
                <a:spcPct val="20000"/>
              </a:spcBef>
              <a:buFont typeface="Arial" charset="0"/>
              <a:buNone/>
            </a:pPr>
            <a:r>
              <a:rPr lang="zh-CN" altLang="en-US" sz="3200" b="1" dirty="0">
                <a:solidFill>
                  <a:schemeClr val="bg1"/>
                </a:solidFill>
                <a:latin typeface="微软雅黑" pitchFamily="34" charset="-122"/>
                <a:ea typeface="微软雅黑" pitchFamily="34" charset="-122"/>
                <a:cs typeface="Arial" charset="0"/>
              </a:rPr>
              <a:t>问题三：</a:t>
            </a:r>
            <a:r>
              <a:rPr lang="en-US" altLang="en-US" sz="3200" b="1" dirty="0">
                <a:solidFill>
                  <a:schemeClr val="bg1"/>
                </a:solidFill>
                <a:latin typeface="微软雅黑" pitchFamily="34" charset="-122"/>
                <a:ea typeface="微软雅黑" pitchFamily="34" charset="-122"/>
                <a:cs typeface="Arial" charset="0"/>
              </a:rPr>
              <a:t> ZigBee</a:t>
            </a:r>
            <a:r>
              <a:rPr lang="zh-CN" altLang="en-US" sz="3200" b="1" dirty="0">
                <a:solidFill>
                  <a:schemeClr val="bg1"/>
                </a:solidFill>
                <a:latin typeface="微软雅黑" pitchFamily="34" charset="-122"/>
                <a:ea typeface="微软雅黑" pitchFamily="34" charset="-122"/>
                <a:cs typeface="Arial" charset="0"/>
              </a:rPr>
              <a:t>技术的优势是什么？</a:t>
            </a:r>
            <a:r>
              <a:rPr lang="en-US" altLang="zh-CN" sz="3200" b="1" dirty="0">
                <a:solidFill>
                  <a:schemeClr val="bg1"/>
                </a:solidFill>
                <a:latin typeface="微软雅黑" pitchFamily="34" charset="-122"/>
                <a:ea typeface="微软雅黑" pitchFamily="34" charset="-122"/>
                <a:cs typeface="Arial" charset="0"/>
              </a:rPr>
              <a:t>----</a:t>
            </a:r>
            <a:r>
              <a:rPr lang="zh-CN" altLang="en-US" sz="3200" b="1" dirty="0">
                <a:solidFill>
                  <a:srgbClr val="FFC000"/>
                </a:solidFill>
                <a:latin typeface="微软雅黑" pitchFamily="34" charset="-122"/>
                <a:ea typeface="微软雅黑" pitchFamily="34" charset="-122"/>
                <a:cs typeface="Arial" charset="0"/>
              </a:rPr>
              <a:t>聊一聊</a:t>
            </a:r>
          </a:p>
        </p:txBody>
      </p:sp>
      <p:sp>
        <p:nvSpPr>
          <p:cNvPr id="22533" name="TextBox 17"/>
          <p:cNvSpPr txBox="1">
            <a:spLocks noChangeArrowheads="1"/>
          </p:cNvSpPr>
          <p:nvPr/>
        </p:nvSpPr>
        <p:spPr bwMode="auto">
          <a:xfrm>
            <a:off x="609038" y="1979613"/>
            <a:ext cx="1151134" cy="646112"/>
          </a:xfrm>
          <a:prstGeom prst="rect">
            <a:avLst/>
          </a:prstGeom>
          <a:noFill/>
          <a:ln w="9525">
            <a:solidFill>
              <a:srgbClr val="FF0000"/>
            </a:solidFill>
            <a:miter lim="800000"/>
            <a:headEnd/>
            <a:tailEnd/>
          </a:ln>
        </p:spPr>
        <p:txBody>
          <a:bodyPr>
            <a:spAutoFit/>
          </a:bodyPr>
          <a:lstStyle/>
          <a:p>
            <a:r>
              <a:rPr lang="zh-CN" altLang="en-US">
                <a:solidFill>
                  <a:schemeClr val="bg1"/>
                </a:solidFill>
                <a:latin typeface="Calibri" pitchFamily="34" charset="0"/>
              </a:rPr>
              <a:t>蜜蜂交流的优势</a:t>
            </a:r>
          </a:p>
        </p:txBody>
      </p:sp>
      <p:sp>
        <p:nvSpPr>
          <p:cNvPr id="22534" name="TextBox 20"/>
          <p:cNvSpPr txBox="1">
            <a:spLocks noChangeArrowheads="1"/>
          </p:cNvSpPr>
          <p:nvPr/>
        </p:nvSpPr>
        <p:spPr bwMode="auto">
          <a:xfrm>
            <a:off x="620851" y="2716213"/>
            <a:ext cx="1185261" cy="646112"/>
          </a:xfrm>
          <a:prstGeom prst="rect">
            <a:avLst/>
          </a:prstGeom>
          <a:noFill/>
          <a:ln w="9525">
            <a:solidFill>
              <a:srgbClr val="FF0000"/>
            </a:solidFill>
            <a:miter lim="800000"/>
            <a:headEnd/>
            <a:tailEnd/>
          </a:ln>
        </p:spPr>
        <p:txBody>
          <a:bodyPr>
            <a:spAutoFit/>
          </a:bodyPr>
          <a:lstStyle/>
          <a:p>
            <a:r>
              <a:rPr lang="zh-CN" altLang="en-US">
                <a:solidFill>
                  <a:schemeClr val="bg1"/>
                </a:solidFill>
                <a:latin typeface="Calibri" pitchFamily="34" charset="0"/>
              </a:rPr>
              <a:t>动物交流的优势</a:t>
            </a:r>
          </a:p>
        </p:txBody>
      </p:sp>
      <p:sp>
        <p:nvSpPr>
          <p:cNvPr id="22535" name="TextBox 22"/>
          <p:cNvSpPr txBox="1">
            <a:spLocks noChangeArrowheads="1"/>
          </p:cNvSpPr>
          <p:nvPr/>
        </p:nvSpPr>
        <p:spPr bwMode="auto">
          <a:xfrm>
            <a:off x="2415150" y="2689225"/>
            <a:ext cx="1353272" cy="646331"/>
          </a:xfrm>
          <a:prstGeom prst="rect">
            <a:avLst/>
          </a:prstGeom>
          <a:noFill/>
          <a:ln w="9525">
            <a:noFill/>
            <a:miter lim="800000"/>
            <a:headEnd/>
            <a:tailEnd/>
          </a:ln>
        </p:spPr>
        <p:txBody>
          <a:bodyPr>
            <a:spAutoFit/>
          </a:bodyPr>
          <a:lstStyle/>
          <a:p>
            <a:r>
              <a:rPr lang="zh-CN" altLang="en-US">
                <a:solidFill>
                  <a:schemeClr val="bg1"/>
                </a:solidFill>
                <a:latin typeface="Calibri" pitchFamily="34" charset="0"/>
              </a:rPr>
              <a:t>人与动物交流</a:t>
            </a:r>
          </a:p>
        </p:txBody>
      </p:sp>
      <p:sp>
        <p:nvSpPr>
          <p:cNvPr id="24" name="TextBox 23"/>
          <p:cNvSpPr txBox="1"/>
          <p:nvPr/>
        </p:nvSpPr>
        <p:spPr>
          <a:xfrm>
            <a:off x="598537" y="3506789"/>
            <a:ext cx="1218076" cy="646331"/>
          </a:xfrm>
          <a:prstGeom prst="rect">
            <a:avLst/>
          </a:prstGeom>
          <a:solidFill>
            <a:schemeClr val="accent2">
              <a:lumMod val="40000"/>
              <a:lumOff val="60000"/>
            </a:schemeClr>
          </a:solidFill>
          <a:ln>
            <a:solidFill>
              <a:srgbClr val="FF0000"/>
            </a:solidFill>
          </a:ln>
        </p:spPr>
        <p:txBody>
          <a:bodyPr>
            <a:spAutoFit/>
          </a:bodyPr>
          <a:lstStyle/>
          <a:p>
            <a:pPr fontAlgn="auto">
              <a:spcBef>
                <a:spcPts val="0"/>
              </a:spcBef>
              <a:spcAft>
                <a:spcPts val="0"/>
              </a:spcAft>
              <a:defRPr/>
            </a:pPr>
            <a:r>
              <a:rPr lang="zh-CN" altLang="en-US" b="1" dirty="0">
                <a:solidFill>
                  <a:schemeClr val="bg1"/>
                </a:solidFill>
                <a:latin typeface="+mn-lt"/>
                <a:ea typeface="+mn-ea"/>
              </a:rPr>
              <a:t>人与人交流</a:t>
            </a:r>
          </a:p>
        </p:txBody>
      </p:sp>
      <p:sp>
        <p:nvSpPr>
          <p:cNvPr id="22537" name="TextBox 24"/>
          <p:cNvSpPr txBox="1">
            <a:spLocks noChangeArrowheads="1"/>
          </p:cNvSpPr>
          <p:nvPr/>
        </p:nvSpPr>
        <p:spPr bwMode="auto">
          <a:xfrm>
            <a:off x="3723794" y="3521075"/>
            <a:ext cx="2572660" cy="369888"/>
          </a:xfrm>
          <a:prstGeom prst="rect">
            <a:avLst/>
          </a:prstGeom>
          <a:noFill/>
          <a:ln w="9525">
            <a:noFill/>
            <a:miter lim="800000"/>
            <a:headEnd/>
            <a:tailEnd/>
          </a:ln>
        </p:spPr>
        <p:txBody>
          <a:bodyPr>
            <a:spAutoFit/>
          </a:bodyPr>
          <a:lstStyle/>
          <a:p>
            <a:r>
              <a:rPr lang="zh-CN" altLang="en-US">
                <a:solidFill>
                  <a:schemeClr val="bg1"/>
                </a:solidFill>
                <a:latin typeface="Calibri" pitchFamily="34" charset="0"/>
              </a:rPr>
              <a:t>最高境界：</a:t>
            </a:r>
            <a:r>
              <a:rPr lang="zh-CN" altLang="en-US" b="1">
                <a:solidFill>
                  <a:srgbClr val="FFC000"/>
                </a:solidFill>
                <a:latin typeface="Calibri" pitchFamily="34" charset="0"/>
              </a:rPr>
              <a:t>智能机器人</a:t>
            </a:r>
          </a:p>
        </p:txBody>
      </p:sp>
      <p:sp>
        <p:nvSpPr>
          <p:cNvPr id="22538" name="矩形 25"/>
          <p:cNvSpPr>
            <a:spLocks noChangeArrowheads="1"/>
          </p:cNvSpPr>
          <p:nvPr/>
        </p:nvSpPr>
        <p:spPr bwMode="auto">
          <a:xfrm>
            <a:off x="2109319" y="4621214"/>
            <a:ext cx="3957652" cy="584775"/>
          </a:xfrm>
          <a:prstGeom prst="rect">
            <a:avLst/>
          </a:prstGeom>
          <a:noFill/>
          <a:ln w="9525">
            <a:noFill/>
            <a:miter lim="800000"/>
            <a:headEnd/>
            <a:tailEnd/>
          </a:ln>
        </p:spPr>
        <p:txBody>
          <a:bodyPr wrap="square">
            <a:spAutoFit/>
          </a:bodyPr>
          <a:lstStyle/>
          <a:p>
            <a:r>
              <a:rPr lang="en-US" altLang="en-US" sz="3200" dirty="0">
                <a:solidFill>
                  <a:srgbClr val="FFFFFF"/>
                </a:solidFill>
                <a:latin typeface="微软雅黑" pitchFamily="34" charset="-122"/>
                <a:ea typeface="微软雅黑" pitchFamily="34" charset="-122"/>
                <a:cs typeface="Arial" charset="0"/>
              </a:rPr>
              <a:t>ZigBee</a:t>
            </a:r>
            <a:r>
              <a:rPr lang="zh-CN" altLang="en-US" sz="3200" dirty="0">
                <a:solidFill>
                  <a:srgbClr val="FFFFFF"/>
                </a:solidFill>
                <a:latin typeface="微软雅黑" pitchFamily="34" charset="-122"/>
                <a:ea typeface="微软雅黑" pitchFamily="34" charset="-122"/>
                <a:cs typeface="Arial" charset="0"/>
              </a:rPr>
              <a:t>技术的优势？</a:t>
            </a:r>
            <a:endParaRPr lang="zh-CN" altLang="en-US" dirty="0">
              <a:latin typeface="Calibri" pitchFamily="34" charset="0"/>
              <a:ea typeface="微软雅黑" pitchFamily="34" charset="-122"/>
              <a:cs typeface="Arial" charset="0"/>
            </a:endParaRPr>
          </a:p>
        </p:txBody>
      </p:sp>
      <p:sp>
        <p:nvSpPr>
          <p:cNvPr id="27" name="右大括号 26"/>
          <p:cNvSpPr/>
          <p:nvPr/>
        </p:nvSpPr>
        <p:spPr>
          <a:xfrm>
            <a:off x="2064691" y="1979613"/>
            <a:ext cx="169323" cy="1814512"/>
          </a:xfrm>
          <a:prstGeom prst="righ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cxnSp>
        <p:nvCxnSpPr>
          <p:cNvPr id="29" name="直接箭头连接符 28"/>
          <p:cNvCxnSpPr>
            <a:stCxn id="24" idx="3"/>
            <a:endCxn id="22537" idx="1"/>
          </p:cNvCxnSpPr>
          <p:nvPr/>
        </p:nvCxnSpPr>
        <p:spPr>
          <a:xfrm flipV="1">
            <a:off x="1816613" y="3706019"/>
            <a:ext cx="1907181" cy="123936"/>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22541" name="Picture 1"/>
          <p:cNvPicPr>
            <a:picLocks noChangeAspect="1" noChangeArrowheads="1"/>
          </p:cNvPicPr>
          <p:nvPr/>
        </p:nvPicPr>
        <p:blipFill>
          <a:blip r:embed="rId3"/>
          <a:srcRect l="6239" t="6685" r="6219" b="8183"/>
          <a:stretch>
            <a:fillRect/>
          </a:stretch>
        </p:blipFill>
        <p:spPr bwMode="auto">
          <a:xfrm>
            <a:off x="6713854" y="3343275"/>
            <a:ext cx="1399212" cy="1638300"/>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3" name="组合 7"/>
          <p:cNvGrpSpPr>
            <a:grpSpLocks/>
          </p:cNvGrpSpPr>
          <p:nvPr/>
        </p:nvGrpSpPr>
        <p:grpSpPr bwMode="auto">
          <a:xfrm>
            <a:off x="-10501" y="450851"/>
            <a:ext cx="8785108" cy="519113"/>
            <a:chOff x="-12700" y="587118"/>
            <a:chExt cx="6948161" cy="520091"/>
          </a:xfrm>
        </p:grpSpPr>
        <p:sp>
          <p:nvSpPr>
            <p:cNvPr id="23562" name="文本框 14"/>
            <p:cNvSpPr txBox="1">
              <a:spLocks noChangeArrowheads="1"/>
            </p:cNvSpPr>
            <p:nvPr/>
          </p:nvSpPr>
          <p:spPr bwMode="auto">
            <a:xfrm>
              <a:off x="524951" y="587118"/>
              <a:ext cx="6410510"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新知储备</a:t>
              </a:r>
              <a:endParaRPr lang="zh-CN" altLang="en-US" sz="3200" b="1">
                <a:solidFill>
                  <a:schemeClr val="bg1"/>
                </a:solidFill>
                <a:latin typeface="微软雅黑" pitchFamily="34" charset="-122"/>
                <a:ea typeface="微软雅黑" pitchFamily="34" charset="-122"/>
                <a:cs typeface="Arial" charset="0"/>
              </a:endParaRPr>
            </a:p>
          </p:txBody>
        </p:sp>
        <p:sp>
          <p:nvSpPr>
            <p:cNvPr id="10" name="矩形 9"/>
            <p:cNvSpPr/>
            <p:nvPr/>
          </p:nvSpPr>
          <p:spPr>
            <a:xfrm>
              <a:off x="-12700" y="587118"/>
              <a:ext cx="393449"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5" name="矩形 14"/>
          <p:cNvSpPr/>
          <p:nvPr/>
        </p:nvSpPr>
        <p:spPr>
          <a:xfrm>
            <a:off x="156198" y="1338263"/>
            <a:ext cx="325520" cy="519112"/>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3555" name="文本框 14"/>
          <p:cNvSpPr txBox="1">
            <a:spLocks noChangeArrowheads="1"/>
          </p:cNvSpPr>
          <p:nvPr/>
        </p:nvSpPr>
        <p:spPr bwMode="auto">
          <a:xfrm>
            <a:off x="486968" y="1317149"/>
            <a:ext cx="9106975" cy="492443"/>
          </a:xfrm>
          <a:prstGeom prst="rect">
            <a:avLst/>
          </a:prstGeom>
          <a:noFill/>
          <a:ln w="9525">
            <a:noFill/>
            <a:miter lim="800000"/>
            <a:headEnd/>
            <a:tailEnd/>
          </a:ln>
        </p:spPr>
        <p:txBody>
          <a:bodyPr wrap="square" lIns="0" tIns="0" rIns="0" bIns="0" anchor="ctr">
            <a:spAutoFit/>
          </a:bodyPr>
          <a:lstStyle/>
          <a:p>
            <a:pPr>
              <a:spcBef>
                <a:spcPct val="20000"/>
              </a:spcBef>
              <a:buFont typeface="Arial" charset="0"/>
              <a:buNone/>
            </a:pPr>
            <a:r>
              <a:rPr lang="zh-CN" altLang="en-US" sz="3200" b="1" dirty="0">
                <a:solidFill>
                  <a:schemeClr val="bg1"/>
                </a:solidFill>
                <a:latin typeface="微软雅黑" pitchFamily="34" charset="-122"/>
                <a:ea typeface="微软雅黑" pitchFamily="34" charset="-122"/>
                <a:cs typeface="Arial" charset="0"/>
              </a:rPr>
              <a:t>问题三：</a:t>
            </a:r>
            <a:r>
              <a:rPr lang="en-US" altLang="en-US" sz="3200" b="1" dirty="0">
                <a:solidFill>
                  <a:schemeClr val="bg1"/>
                </a:solidFill>
                <a:latin typeface="微软雅黑" pitchFamily="34" charset="-122"/>
                <a:ea typeface="微软雅黑" pitchFamily="34" charset="-122"/>
                <a:cs typeface="Arial" charset="0"/>
              </a:rPr>
              <a:t> ZigBee</a:t>
            </a:r>
            <a:r>
              <a:rPr lang="zh-CN" altLang="en-US" sz="3200" b="1" dirty="0">
                <a:solidFill>
                  <a:schemeClr val="bg1"/>
                </a:solidFill>
                <a:latin typeface="微软雅黑" pitchFamily="34" charset="-122"/>
                <a:ea typeface="微软雅黑" pitchFamily="34" charset="-122"/>
                <a:cs typeface="Arial" charset="0"/>
              </a:rPr>
              <a:t>技术的优势是什么？</a:t>
            </a:r>
            <a:r>
              <a:rPr lang="en-US" altLang="zh-CN" sz="3200" b="1" dirty="0">
                <a:solidFill>
                  <a:schemeClr val="bg1"/>
                </a:solidFill>
                <a:latin typeface="微软雅黑" pitchFamily="34" charset="-122"/>
                <a:ea typeface="微软雅黑" pitchFamily="34" charset="-122"/>
                <a:cs typeface="Arial" charset="0"/>
              </a:rPr>
              <a:t>----</a:t>
            </a:r>
            <a:r>
              <a:rPr lang="zh-CN" altLang="en-US" sz="3200" b="1" dirty="0">
                <a:solidFill>
                  <a:srgbClr val="FFC000"/>
                </a:solidFill>
                <a:latin typeface="微软雅黑" pitchFamily="34" charset="-122"/>
                <a:ea typeface="微软雅黑" pitchFamily="34" charset="-122"/>
                <a:cs typeface="Arial" charset="0"/>
              </a:rPr>
              <a:t>聊一聊</a:t>
            </a:r>
          </a:p>
        </p:txBody>
      </p:sp>
      <p:sp>
        <p:nvSpPr>
          <p:cNvPr id="23556" name="矩形 16"/>
          <p:cNvSpPr>
            <a:spLocks noChangeArrowheads="1"/>
          </p:cNvSpPr>
          <p:nvPr/>
        </p:nvSpPr>
        <p:spPr bwMode="auto">
          <a:xfrm>
            <a:off x="2034501" y="3505201"/>
            <a:ext cx="6169132" cy="1465263"/>
          </a:xfrm>
          <a:prstGeom prst="rect">
            <a:avLst/>
          </a:prstGeom>
          <a:noFill/>
          <a:ln w="9525">
            <a:noFill/>
            <a:miter lim="800000"/>
            <a:headEnd/>
            <a:tailEnd/>
          </a:ln>
        </p:spPr>
        <p:txBody>
          <a:bodyPr>
            <a:spAutoFit/>
          </a:bodyPr>
          <a:lstStyle/>
          <a:p>
            <a:r>
              <a:rPr lang="en-US" altLang="zh-CN" dirty="0">
                <a:solidFill>
                  <a:schemeClr val="bg1"/>
                </a:solidFill>
                <a:latin typeface="Calibri" pitchFamily="34" charset="0"/>
              </a:rPr>
              <a:t>ZigBee</a:t>
            </a:r>
            <a:r>
              <a:rPr lang="zh-CN" altLang="en-US" dirty="0">
                <a:solidFill>
                  <a:schemeClr val="bg1"/>
                </a:solidFill>
                <a:latin typeface="Calibri" pitchFamily="34" charset="0"/>
              </a:rPr>
              <a:t>的传输速度低，发射功率仅为</a:t>
            </a:r>
            <a:r>
              <a:rPr lang="en-US" altLang="zh-CN" dirty="0">
                <a:solidFill>
                  <a:schemeClr val="bg1"/>
                </a:solidFill>
                <a:latin typeface="Calibri" pitchFamily="34" charset="0"/>
              </a:rPr>
              <a:t>1mV</a:t>
            </a:r>
            <a:r>
              <a:rPr lang="zh-CN" altLang="en-US" dirty="0">
                <a:solidFill>
                  <a:schemeClr val="bg1"/>
                </a:solidFill>
                <a:latin typeface="Calibri" pitchFamily="34" charset="0"/>
              </a:rPr>
              <a:t>，而且采用了休眠模式，因此</a:t>
            </a:r>
            <a:r>
              <a:rPr lang="en-US" altLang="zh-CN" dirty="0">
                <a:solidFill>
                  <a:schemeClr val="bg1"/>
                </a:solidFill>
                <a:latin typeface="Calibri" pitchFamily="34" charset="0"/>
              </a:rPr>
              <a:t>ZigBee</a:t>
            </a:r>
            <a:r>
              <a:rPr lang="zh-CN" altLang="en-US" dirty="0">
                <a:solidFill>
                  <a:schemeClr val="bg1"/>
                </a:solidFill>
                <a:latin typeface="Calibri" pitchFamily="34" charset="0"/>
              </a:rPr>
              <a:t>设备很省电。</a:t>
            </a:r>
            <a:endParaRPr lang="en-US" altLang="zh-CN" dirty="0">
              <a:solidFill>
                <a:schemeClr val="bg1"/>
              </a:solidFill>
              <a:latin typeface="Calibri" pitchFamily="34" charset="0"/>
            </a:endParaRPr>
          </a:p>
          <a:p>
            <a:endParaRPr lang="en-US" altLang="zh-CN" dirty="0">
              <a:solidFill>
                <a:schemeClr val="bg1"/>
              </a:solidFill>
              <a:latin typeface="Calibri" pitchFamily="34" charset="0"/>
            </a:endParaRPr>
          </a:p>
          <a:p>
            <a:r>
              <a:rPr lang="zh-CN" altLang="en-US" dirty="0">
                <a:solidFill>
                  <a:schemeClr val="bg1"/>
                </a:solidFill>
                <a:latin typeface="Calibri" pitchFamily="34" charset="0"/>
              </a:rPr>
              <a:t>据估算，</a:t>
            </a:r>
            <a:r>
              <a:rPr lang="en-US" altLang="zh-CN" dirty="0">
                <a:solidFill>
                  <a:schemeClr val="bg1"/>
                </a:solidFill>
                <a:latin typeface="Calibri" pitchFamily="34" charset="0"/>
              </a:rPr>
              <a:t>ZigBee</a:t>
            </a:r>
            <a:r>
              <a:rPr lang="zh-CN" altLang="en-US" dirty="0">
                <a:solidFill>
                  <a:schemeClr val="bg1"/>
                </a:solidFill>
                <a:latin typeface="Calibri" pitchFamily="34" charset="0"/>
              </a:rPr>
              <a:t>设备仅靠两节</a:t>
            </a:r>
            <a:r>
              <a:rPr lang="en-US" altLang="zh-CN" dirty="0">
                <a:solidFill>
                  <a:schemeClr val="bg1"/>
                </a:solidFill>
                <a:latin typeface="Calibri" pitchFamily="34" charset="0"/>
              </a:rPr>
              <a:t>5</a:t>
            </a:r>
            <a:r>
              <a:rPr lang="zh-CN" altLang="en-US" dirty="0">
                <a:solidFill>
                  <a:schemeClr val="bg1"/>
                </a:solidFill>
                <a:latin typeface="Calibri" pitchFamily="34" charset="0"/>
              </a:rPr>
              <a:t>号电池就可以维持长达</a:t>
            </a:r>
            <a:r>
              <a:rPr lang="en-US" altLang="zh-CN" dirty="0">
                <a:solidFill>
                  <a:schemeClr val="bg1"/>
                </a:solidFill>
                <a:latin typeface="Calibri" pitchFamily="34" charset="0"/>
              </a:rPr>
              <a:t>6</a:t>
            </a:r>
            <a:r>
              <a:rPr lang="zh-CN" altLang="en-US" dirty="0">
                <a:solidFill>
                  <a:schemeClr val="bg1"/>
                </a:solidFill>
                <a:latin typeface="Calibri" pitchFamily="34" charset="0"/>
              </a:rPr>
              <a:t>个月到</a:t>
            </a:r>
            <a:r>
              <a:rPr lang="en-US" altLang="zh-CN" dirty="0">
                <a:solidFill>
                  <a:schemeClr val="bg1"/>
                </a:solidFill>
                <a:latin typeface="Calibri" pitchFamily="34" charset="0"/>
              </a:rPr>
              <a:t>2</a:t>
            </a:r>
            <a:r>
              <a:rPr lang="zh-CN" altLang="en-US" dirty="0">
                <a:solidFill>
                  <a:schemeClr val="bg1"/>
                </a:solidFill>
                <a:latin typeface="Calibri" pitchFamily="34" charset="0"/>
              </a:rPr>
              <a:t>年左右的使用时间，这使得其它无线设备望尘莫及。</a:t>
            </a:r>
          </a:p>
        </p:txBody>
      </p:sp>
      <p:sp>
        <p:nvSpPr>
          <p:cNvPr id="23557" name="矩形 18"/>
          <p:cNvSpPr>
            <a:spLocks noChangeArrowheads="1"/>
          </p:cNvSpPr>
          <p:nvPr/>
        </p:nvSpPr>
        <p:spPr bwMode="auto">
          <a:xfrm>
            <a:off x="404276" y="2163763"/>
            <a:ext cx="1875835" cy="461665"/>
          </a:xfrm>
          <a:prstGeom prst="rect">
            <a:avLst/>
          </a:prstGeom>
          <a:noFill/>
          <a:ln w="9525">
            <a:noFill/>
            <a:miter lim="800000"/>
            <a:headEnd/>
            <a:tailEnd/>
          </a:ln>
        </p:spPr>
        <p:txBody>
          <a:bodyPr wrap="none">
            <a:spAutoFit/>
          </a:bodyPr>
          <a:lstStyle/>
          <a:p>
            <a:r>
              <a:rPr lang="en-US" altLang="zh-CN" sz="2400" dirty="0">
                <a:solidFill>
                  <a:schemeClr val="bg1"/>
                </a:solidFill>
                <a:latin typeface="微软雅黑" pitchFamily="34" charset="-122"/>
                <a:ea typeface="微软雅黑" pitchFamily="34" charset="-122"/>
              </a:rPr>
              <a:t>(1).</a:t>
            </a:r>
            <a:r>
              <a:rPr lang="zh-CN" altLang="en-US" sz="2400" dirty="0">
                <a:solidFill>
                  <a:schemeClr val="bg1"/>
                </a:solidFill>
                <a:latin typeface="微软雅黑" pitchFamily="34" charset="-122"/>
                <a:ea typeface="微软雅黑" pitchFamily="34" charset="-122"/>
              </a:rPr>
              <a:t>功耗低：</a:t>
            </a:r>
          </a:p>
        </p:txBody>
      </p:sp>
      <p:sp>
        <p:nvSpPr>
          <p:cNvPr id="23558" name="矩形 19"/>
          <p:cNvSpPr>
            <a:spLocks noChangeArrowheads="1"/>
          </p:cNvSpPr>
          <p:nvPr/>
        </p:nvSpPr>
        <p:spPr bwMode="auto">
          <a:xfrm>
            <a:off x="2006938" y="2055813"/>
            <a:ext cx="6940930" cy="1339850"/>
          </a:xfrm>
          <a:prstGeom prst="rect">
            <a:avLst/>
          </a:prstGeom>
          <a:noFill/>
          <a:ln w="9525">
            <a:noFill/>
            <a:miter lim="800000"/>
            <a:headEnd/>
            <a:tailEnd/>
          </a:ln>
        </p:spPr>
        <p:txBody>
          <a:bodyPr>
            <a:spAutoFit/>
          </a:bodyPr>
          <a:lstStyle/>
          <a:p>
            <a:pPr>
              <a:lnSpc>
                <a:spcPct val="150000"/>
              </a:lnSpc>
            </a:pPr>
            <a:r>
              <a:rPr lang="zh-CN" altLang="en-US" b="1">
                <a:solidFill>
                  <a:srgbClr val="FFFFFF"/>
                </a:solidFill>
                <a:latin typeface="微软雅黑" pitchFamily="34" charset="-122"/>
                <a:ea typeface="微软雅黑" pitchFamily="34" charset="-122"/>
              </a:rPr>
              <a:t>无线节点使用电池供电，而且要装在物体内部，电池体积要小，因此电池容量有限，而无线通讯需要电池提供足够大的电流，耗电量较大，所以低功耗的成为节点设计的关注点。</a:t>
            </a:r>
            <a:endParaRPr lang="zh-CN" altLang="en-US" b="1">
              <a:latin typeface="微软雅黑" pitchFamily="34" charset="-122"/>
              <a:ea typeface="微软雅黑" pitchFamily="34" charset="-122"/>
            </a:endParaRPr>
          </a:p>
        </p:txBody>
      </p:sp>
      <p:pic>
        <p:nvPicPr>
          <p:cNvPr id="23559" name="Picture 2" descr="https://timgsa.baidu.com/timg?image&amp;quality=80&amp;size=b9999_10000&amp;sec=1493098946540&amp;di=64ceaf8dfa58db76f8847d40167aa4fb&amp;imgtype=0&amp;src=http%3A%2F%2Fimage2.suning.cn%2Fb2c%2Fcatentries%2F000000000133194451_4_400x400.jpg"/>
          <p:cNvPicPr>
            <a:picLocks noChangeAspect="1" noChangeArrowheads="1"/>
          </p:cNvPicPr>
          <p:nvPr/>
        </p:nvPicPr>
        <p:blipFill>
          <a:blip r:embed="rId2"/>
          <a:srcRect/>
          <a:stretch>
            <a:fillRect/>
          </a:stretch>
        </p:blipFill>
        <p:spPr bwMode="auto">
          <a:xfrm>
            <a:off x="8643349" y="5172076"/>
            <a:ext cx="1253515" cy="1508125"/>
          </a:xfrm>
          <a:prstGeom prst="rect">
            <a:avLst/>
          </a:prstGeom>
          <a:noFill/>
          <a:ln w="9525">
            <a:noFill/>
            <a:miter lim="800000"/>
            <a:headEnd/>
            <a:tailEnd/>
          </a:ln>
        </p:spPr>
      </p:pic>
      <p:pic>
        <p:nvPicPr>
          <p:cNvPr id="23560" name="Picture 4" descr="https://timgsa.baidu.com/timg?image&amp;quality=80&amp;size=b9999_10000&amp;sec=1493098996751&amp;di=cae441e77e11b7b23107286cd24d9941&amp;imgtype=0&amp;src=http%3A%2F%2Fimg006.hc360.cn%2Fy2%2FM06%2FAF%2FE9%2FwKhQdFSRuS6EP4THAAAAANJADyI358.jpg"/>
          <p:cNvPicPr>
            <a:picLocks noChangeAspect="1" noChangeArrowheads="1"/>
          </p:cNvPicPr>
          <p:nvPr/>
        </p:nvPicPr>
        <p:blipFill>
          <a:blip r:embed="rId3"/>
          <a:srcRect/>
          <a:stretch>
            <a:fillRect/>
          </a:stretch>
        </p:blipFill>
        <p:spPr bwMode="auto">
          <a:xfrm>
            <a:off x="8636785" y="3506789"/>
            <a:ext cx="1270579" cy="1493837"/>
          </a:xfrm>
          <a:prstGeom prst="rect">
            <a:avLst/>
          </a:prstGeom>
          <a:noFill/>
          <a:ln w="9525">
            <a:noFill/>
            <a:miter lim="800000"/>
            <a:headEnd/>
            <a:tailEnd/>
          </a:ln>
        </p:spPr>
      </p:pic>
      <p:pic>
        <p:nvPicPr>
          <p:cNvPr id="23561" name="Picture 5"/>
          <p:cNvPicPr>
            <a:picLocks noChangeAspect="1" noChangeArrowheads="1"/>
          </p:cNvPicPr>
          <p:nvPr/>
        </p:nvPicPr>
        <p:blipFill>
          <a:blip r:embed="rId4"/>
          <a:srcRect/>
          <a:stretch>
            <a:fillRect/>
          </a:stretch>
        </p:blipFill>
        <p:spPr bwMode="auto">
          <a:xfrm>
            <a:off x="7157507" y="5186364"/>
            <a:ext cx="1328332" cy="1501775"/>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7" name="组合 7"/>
          <p:cNvGrpSpPr>
            <a:grpSpLocks/>
          </p:cNvGrpSpPr>
          <p:nvPr/>
        </p:nvGrpSpPr>
        <p:grpSpPr bwMode="auto">
          <a:xfrm>
            <a:off x="-10501" y="450851"/>
            <a:ext cx="8785108" cy="519113"/>
            <a:chOff x="-12700" y="587118"/>
            <a:chExt cx="6948161" cy="520091"/>
          </a:xfrm>
        </p:grpSpPr>
        <p:sp>
          <p:nvSpPr>
            <p:cNvPr id="24585" name="文本框 14"/>
            <p:cNvSpPr txBox="1">
              <a:spLocks noChangeArrowheads="1"/>
            </p:cNvSpPr>
            <p:nvPr/>
          </p:nvSpPr>
          <p:spPr bwMode="auto">
            <a:xfrm>
              <a:off x="524951" y="587118"/>
              <a:ext cx="6410510"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新知储备</a:t>
              </a:r>
              <a:endParaRPr lang="zh-CN" altLang="en-US" sz="3200" b="1">
                <a:solidFill>
                  <a:schemeClr val="bg1"/>
                </a:solidFill>
                <a:latin typeface="微软雅黑" pitchFamily="34" charset="-122"/>
                <a:ea typeface="微软雅黑" pitchFamily="34" charset="-122"/>
                <a:cs typeface="Arial" charset="0"/>
              </a:endParaRPr>
            </a:p>
          </p:txBody>
        </p:sp>
        <p:sp>
          <p:nvSpPr>
            <p:cNvPr id="10" name="矩形 9"/>
            <p:cNvSpPr/>
            <p:nvPr/>
          </p:nvSpPr>
          <p:spPr>
            <a:xfrm>
              <a:off x="-12700" y="587118"/>
              <a:ext cx="393449"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5" name="矩形 14"/>
          <p:cNvSpPr/>
          <p:nvPr/>
        </p:nvSpPr>
        <p:spPr>
          <a:xfrm>
            <a:off x="156198" y="1338263"/>
            <a:ext cx="325520" cy="519112"/>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4579" name="文本框 14"/>
          <p:cNvSpPr txBox="1">
            <a:spLocks noChangeArrowheads="1"/>
          </p:cNvSpPr>
          <p:nvPr/>
        </p:nvSpPr>
        <p:spPr bwMode="auto">
          <a:xfrm>
            <a:off x="606413" y="1337311"/>
            <a:ext cx="9290451" cy="492443"/>
          </a:xfrm>
          <a:prstGeom prst="rect">
            <a:avLst/>
          </a:prstGeom>
          <a:noFill/>
          <a:ln w="9525">
            <a:noFill/>
            <a:miter lim="800000"/>
            <a:headEnd/>
            <a:tailEnd/>
          </a:ln>
        </p:spPr>
        <p:txBody>
          <a:bodyPr wrap="square" lIns="0" tIns="0" rIns="0" bIns="0" anchor="ctr">
            <a:spAutoFit/>
          </a:bodyPr>
          <a:lstStyle/>
          <a:p>
            <a:pPr>
              <a:spcBef>
                <a:spcPct val="20000"/>
              </a:spcBef>
              <a:buFont typeface="Arial" charset="0"/>
              <a:buNone/>
            </a:pPr>
            <a:r>
              <a:rPr lang="zh-CN" altLang="en-US" sz="3200" b="1" dirty="0">
                <a:solidFill>
                  <a:schemeClr val="bg1"/>
                </a:solidFill>
                <a:latin typeface="微软雅黑" pitchFamily="34" charset="-122"/>
                <a:ea typeface="微软雅黑" pitchFamily="34" charset="-122"/>
                <a:cs typeface="Arial" charset="0"/>
              </a:rPr>
              <a:t>问题三：</a:t>
            </a:r>
            <a:r>
              <a:rPr lang="en-US" altLang="en-US" sz="3200" b="1" dirty="0">
                <a:solidFill>
                  <a:schemeClr val="bg1"/>
                </a:solidFill>
                <a:latin typeface="微软雅黑" pitchFamily="34" charset="-122"/>
                <a:ea typeface="微软雅黑" pitchFamily="34" charset="-122"/>
                <a:cs typeface="Arial" charset="0"/>
              </a:rPr>
              <a:t> ZigBee</a:t>
            </a:r>
            <a:r>
              <a:rPr lang="zh-CN" altLang="en-US" sz="3200" b="1" dirty="0">
                <a:solidFill>
                  <a:schemeClr val="bg1"/>
                </a:solidFill>
                <a:latin typeface="微软雅黑" pitchFamily="34" charset="-122"/>
                <a:ea typeface="微软雅黑" pitchFamily="34" charset="-122"/>
                <a:cs typeface="Arial" charset="0"/>
              </a:rPr>
              <a:t>技术的优势是什么？</a:t>
            </a:r>
            <a:r>
              <a:rPr lang="en-US" altLang="zh-CN" sz="3200" b="1" dirty="0">
                <a:solidFill>
                  <a:schemeClr val="bg1"/>
                </a:solidFill>
                <a:latin typeface="微软雅黑" pitchFamily="34" charset="-122"/>
                <a:ea typeface="微软雅黑" pitchFamily="34" charset="-122"/>
                <a:cs typeface="Arial" charset="0"/>
              </a:rPr>
              <a:t>----</a:t>
            </a:r>
            <a:r>
              <a:rPr lang="zh-CN" altLang="en-US" sz="3200" b="1" dirty="0">
                <a:solidFill>
                  <a:srgbClr val="FFC000"/>
                </a:solidFill>
                <a:latin typeface="微软雅黑" pitchFamily="34" charset="-122"/>
                <a:ea typeface="微软雅黑" pitchFamily="34" charset="-122"/>
                <a:cs typeface="Arial" charset="0"/>
              </a:rPr>
              <a:t>聊一聊</a:t>
            </a:r>
          </a:p>
        </p:txBody>
      </p:sp>
      <p:sp>
        <p:nvSpPr>
          <p:cNvPr id="24580" name="矩形 18"/>
          <p:cNvSpPr>
            <a:spLocks noChangeArrowheads="1"/>
          </p:cNvSpPr>
          <p:nvPr/>
        </p:nvSpPr>
        <p:spPr bwMode="auto">
          <a:xfrm>
            <a:off x="404276" y="2163763"/>
            <a:ext cx="1875835" cy="461665"/>
          </a:xfrm>
          <a:prstGeom prst="rect">
            <a:avLst/>
          </a:prstGeom>
          <a:noFill/>
          <a:ln w="9525">
            <a:noFill/>
            <a:miter lim="800000"/>
            <a:headEnd/>
            <a:tailEnd/>
          </a:ln>
        </p:spPr>
        <p:txBody>
          <a:bodyPr wrap="none">
            <a:spAutoFit/>
          </a:bodyPr>
          <a:lstStyle/>
          <a:p>
            <a:r>
              <a:rPr lang="en-US" altLang="zh-CN" sz="2400" dirty="0">
                <a:solidFill>
                  <a:schemeClr val="bg1"/>
                </a:solidFill>
                <a:latin typeface="微软雅黑" pitchFamily="34" charset="-122"/>
                <a:ea typeface="微软雅黑" pitchFamily="34" charset="-122"/>
              </a:rPr>
              <a:t>(2).</a:t>
            </a:r>
            <a:r>
              <a:rPr lang="zh-CN" altLang="en-US" sz="2400" dirty="0">
                <a:solidFill>
                  <a:schemeClr val="bg1"/>
                </a:solidFill>
                <a:latin typeface="微软雅黑" pitchFamily="34" charset="-122"/>
                <a:ea typeface="微软雅黑" pitchFamily="34" charset="-122"/>
              </a:rPr>
              <a:t>成本低：</a:t>
            </a:r>
          </a:p>
        </p:txBody>
      </p:sp>
      <p:sp>
        <p:nvSpPr>
          <p:cNvPr id="24581" name="矩形 13"/>
          <p:cNvSpPr>
            <a:spLocks noChangeArrowheads="1"/>
          </p:cNvSpPr>
          <p:nvPr/>
        </p:nvSpPr>
        <p:spPr bwMode="auto">
          <a:xfrm>
            <a:off x="1794300" y="2149475"/>
            <a:ext cx="7594596" cy="830997"/>
          </a:xfrm>
          <a:prstGeom prst="rect">
            <a:avLst/>
          </a:prstGeom>
          <a:noFill/>
          <a:ln w="9525">
            <a:noFill/>
            <a:miter lim="800000"/>
            <a:headEnd/>
            <a:tailEnd/>
          </a:ln>
        </p:spPr>
        <p:txBody>
          <a:bodyPr>
            <a:spAutoFit/>
          </a:bodyPr>
          <a:lstStyle/>
          <a:p>
            <a:r>
              <a:rPr lang="zh-CN" altLang="en-US" sz="2400" dirty="0">
                <a:solidFill>
                  <a:srgbClr val="FFFFFF"/>
                </a:solidFill>
                <a:latin typeface="微软雅黑" pitchFamily="34" charset="-122"/>
                <a:ea typeface="微软雅黑" pitchFamily="34" charset="-122"/>
              </a:rPr>
              <a:t>在很多需要低成本的无线应用环境，</a:t>
            </a:r>
            <a:r>
              <a:rPr lang="en-US" altLang="zh-CN" sz="2400" dirty="0">
                <a:solidFill>
                  <a:srgbClr val="FFFFFF"/>
                </a:solidFill>
                <a:latin typeface="微软雅黑" pitchFamily="34" charset="-122"/>
                <a:ea typeface="微软雅黑" pitchFamily="34" charset="-122"/>
              </a:rPr>
              <a:t>ZigBee</a:t>
            </a:r>
            <a:r>
              <a:rPr lang="zh-CN" altLang="en-US" sz="2400" dirty="0">
                <a:solidFill>
                  <a:srgbClr val="FFFFFF"/>
                </a:solidFill>
                <a:latin typeface="微软雅黑" pitchFamily="34" charset="-122"/>
                <a:ea typeface="微软雅黑" pitchFamily="34" charset="-122"/>
              </a:rPr>
              <a:t>是一种比较理想的技术。</a:t>
            </a:r>
            <a:endParaRPr lang="zh-CN" altLang="en-US" dirty="0">
              <a:latin typeface="微软雅黑" pitchFamily="34" charset="-122"/>
              <a:ea typeface="微软雅黑" pitchFamily="34" charset="-122"/>
            </a:endParaRPr>
          </a:p>
        </p:txBody>
      </p:sp>
      <p:sp>
        <p:nvSpPr>
          <p:cNvPr id="24582" name="矩形 17"/>
          <p:cNvSpPr>
            <a:spLocks noChangeArrowheads="1"/>
          </p:cNvSpPr>
          <p:nvPr/>
        </p:nvSpPr>
        <p:spPr bwMode="auto">
          <a:xfrm>
            <a:off x="1883555" y="2830514"/>
            <a:ext cx="7640536" cy="1006475"/>
          </a:xfrm>
          <a:prstGeom prst="rect">
            <a:avLst/>
          </a:prstGeom>
          <a:noFill/>
          <a:ln w="9525">
            <a:noFill/>
            <a:miter lim="800000"/>
            <a:headEnd/>
            <a:tailEnd/>
          </a:ln>
        </p:spPr>
        <p:txBody>
          <a:bodyPr>
            <a:spAutoFit/>
          </a:bodyPr>
          <a:lstStyle/>
          <a:p>
            <a:pPr>
              <a:lnSpc>
                <a:spcPct val="150000"/>
              </a:lnSpc>
            </a:pPr>
            <a:r>
              <a:rPr lang="en-US" altLang="zh-CN" sz="2000" b="1" dirty="0">
                <a:solidFill>
                  <a:schemeClr val="bg1"/>
                </a:solidFill>
                <a:latin typeface="Calibri" pitchFamily="34" charset="0"/>
              </a:rPr>
              <a:t>ZigBee</a:t>
            </a:r>
            <a:r>
              <a:rPr lang="zh-CN" altLang="en-US" sz="2000" b="1" dirty="0">
                <a:solidFill>
                  <a:schemeClr val="bg1"/>
                </a:solidFill>
                <a:latin typeface="Calibri" pitchFamily="34" charset="0"/>
              </a:rPr>
              <a:t>模块的初始成本在</a:t>
            </a:r>
            <a:r>
              <a:rPr lang="en-US" altLang="zh-CN" sz="2000" b="1" dirty="0">
                <a:solidFill>
                  <a:schemeClr val="bg1"/>
                </a:solidFill>
                <a:latin typeface="Calibri" pitchFamily="34" charset="0"/>
              </a:rPr>
              <a:t>6</a:t>
            </a:r>
            <a:r>
              <a:rPr lang="zh-CN" altLang="en-US" sz="2000" b="1" dirty="0">
                <a:solidFill>
                  <a:schemeClr val="bg1"/>
                </a:solidFill>
                <a:latin typeface="Calibri" pitchFamily="34" charset="0"/>
              </a:rPr>
              <a:t>美元左右</a:t>
            </a:r>
            <a:r>
              <a:rPr lang="en-US" altLang="zh-CN" sz="2000" b="1" dirty="0">
                <a:solidFill>
                  <a:schemeClr val="bg1"/>
                </a:solidFill>
                <a:latin typeface="Calibri" pitchFamily="34" charset="0"/>
              </a:rPr>
              <a:t>,</a:t>
            </a:r>
            <a:r>
              <a:rPr lang="zh-CN" altLang="en-US" sz="2000" b="1" dirty="0">
                <a:solidFill>
                  <a:schemeClr val="bg1"/>
                </a:solidFill>
                <a:latin typeface="Calibri" pitchFamily="34" charset="0"/>
              </a:rPr>
              <a:t>估计很快就能降到</a:t>
            </a:r>
            <a:r>
              <a:rPr lang="en-US" altLang="en-US" sz="2000" b="1" dirty="0">
                <a:solidFill>
                  <a:schemeClr val="bg1"/>
                </a:solidFill>
                <a:latin typeface="Calibri" pitchFamily="34" charset="0"/>
              </a:rPr>
              <a:t>1.5</a:t>
            </a:r>
            <a:r>
              <a:rPr lang="zh-CN" altLang="en-US" sz="2000" b="1" dirty="0">
                <a:solidFill>
                  <a:schemeClr val="bg1"/>
                </a:solidFill>
                <a:latin typeface="Calibri" pitchFamily="34" charset="0"/>
              </a:rPr>
              <a:t>美元左右，并且</a:t>
            </a:r>
            <a:r>
              <a:rPr lang="en-US" altLang="en-US" sz="2000" b="1" dirty="0">
                <a:solidFill>
                  <a:schemeClr val="bg1"/>
                </a:solidFill>
                <a:latin typeface="Calibri" pitchFamily="34" charset="0"/>
              </a:rPr>
              <a:t>ZigBee</a:t>
            </a:r>
            <a:r>
              <a:rPr lang="zh-CN" altLang="en-US" sz="2000" b="1" dirty="0">
                <a:solidFill>
                  <a:schemeClr val="bg1"/>
                </a:solidFill>
                <a:latin typeface="Calibri" pitchFamily="34" charset="0"/>
              </a:rPr>
              <a:t>协议简单，免专利费。</a:t>
            </a:r>
          </a:p>
        </p:txBody>
      </p:sp>
      <p:pic>
        <p:nvPicPr>
          <p:cNvPr id="24583" name="Picture 4" descr="https://timgsa.baidu.com/timg?image&amp;quality=80&amp;size=b9999_10000&amp;sec=1493099353986&amp;di=ae79b42690ecb84b3a050cf7f8972e04&amp;imgtype=0&amp;src=http%3A%2F%2Fimg58.nipic.com%2Ffile%2F20140912%2F6608733_144226623000_1.jpg"/>
          <p:cNvPicPr>
            <a:picLocks noChangeAspect="1" noChangeArrowheads="1"/>
          </p:cNvPicPr>
          <p:nvPr/>
        </p:nvPicPr>
        <p:blipFill>
          <a:blip r:embed="rId2"/>
          <a:srcRect/>
          <a:stretch>
            <a:fillRect/>
          </a:stretch>
        </p:blipFill>
        <p:spPr bwMode="auto">
          <a:xfrm>
            <a:off x="8821860" y="187325"/>
            <a:ext cx="1109131" cy="1341438"/>
          </a:xfrm>
          <a:prstGeom prst="rect">
            <a:avLst/>
          </a:prstGeom>
          <a:noFill/>
          <a:ln w="9525">
            <a:noFill/>
            <a:miter lim="800000"/>
            <a:headEnd/>
            <a:tailEnd/>
          </a:ln>
        </p:spPr>
      </p:pic>
      <p:pic>
        <p:nvPicPr>
          <p:cNvPr id="24584" name="Picture 6" descr="https://ss2.bdstatic.com/70cFvnSh_Q1YnxGkpoWK1HF6hhy/it/u=1606619385,923363891&amp;fm=23&amp;gp=0.jpg"/>
          <p:cNvPicPr>
            <a:picLocks noChangeAspect="1" noChangeArrowheads="1"/>
          </p:cNvPicPr>
          <p:nvPr/>
        </p:nvPicPr>
        <p:blipFill>
          <a:blip r:embed="rId3"/>
          <a:srcRect/>
          <a:stretch>
            <a:fillRect/>
          </a:stretch>
        </p:blipFill>
        <p:spPr bwMode="auto">
          <a:xfrm>
            <a:off x="7227073" y="3827463"/>
            <a:ext cx="2669791" cy="2857500"/>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1" name="组合 7"/>
          <p:cNvGrpSpPr>
            <a:grpSpLocks/>
          </p:cNvGrpSpPr>
          <p:nvPr/>
        </p:nvGrpSpPr>
        <p:grpSpPr bwMode="auto">
          <a:xfrm>
            <a:off x="-10501" y="450851"/>
            <a:ext cx="8785108" cy="519113"/>
            <a:chOff x="-12700" y="587118"/>
            <a:chExt cx="6948161" cy="520091"/>
          </a:xfrm>
        </p:grpSpPr>
        <p:sp>
          <p:nvSpPr>
            <p:cNvPr id="25614" name="文本框 14"/>
            <p:cNvSpPr txBox="1">
              <a:spLocks noChangeArrowheads="1"/>
            </p:cNvSpPr>
            <p:nvPr/>
          </p:nvSpPr>
          <p:spPr bwMode="auto">
            <a:xfrm>
              <a:off x="524951" y="587118"/>
              <a:ext cx="6410510"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新知储备</a:t>
              </a:r>
              <a:endParaRPr lang="zh-CN" altLang="en-US" sz="3200" b="1">
                <a:solidFill>
                  <a:schemeClr val="bg1"/>
                </a:solidFill>
                <a:latin typeface="微软雅黑" pitchFamily="34" charset="-122"/>
                <a:ea typeface="微软雅黑" pitchFamily="34" charset="-122"/>
                <a:cs typeface="Arial" charset="0"/>
              </a:endParaRPr>
            </a:p>
          </p:txBody>
        </p:sp>
        <p:sp>
          <p:nvSpPr>
            <p:cNvPr id="10" name="矩形 9"/>
            <p:cNvSpPr/>
            <p:nvPr/>
          </p:nvSpPr>
          <p:spPr>
            <a:xfrm>
              <a:off x="-12700" y="587118"/>
              <a:ext cx="393449"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5" name="矩形 14"/>
          <p:cNvSpPr/>
          <p:nvPr/>
        </p:nvSpPr>
        <p:spPr>
          <a:xfrm>
            <a:off x="156198" y="1338263"/>
            <a:ext cx="325520" cy="519112"/>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5603" name="文本框 14"/>
          <p:cNvSpPr txBox="1">
            <a:spLocks noChangeArrowheads="1"/>
          </p:cNvSpPr>
          <p:nvPr/>
        </p:nvSpPr>
        <p:spPr bwMode="auto">
          <a:xfrm>
            <a:off x="606413" y="1337311"/>
            <a:ext cx="9041060" cy="492443"/>
          </a:xfrm>
          <a:prstGeom prst="rect">
            <a:avLst/>
          </a:prstGeom>
          <a:noFill/>
          <a:ln w="9525">
            <a:noFill/>
            <a:miter lim="800000"/>
            <a:headEnd/>
            <a:tailEnd/>
          </a:ln>
        </p:spPr>
        <p:txBody>
          <a:bodyPr wrap="square" lIns="0" tIns="0" rIns="0" bIns="0" anchor="ctr">
            <a:spAutoFit/>
          </a:bodyPr>
          <a:lstStyle/>
          <a:p>
            <a:pPr>
              <a:spcBef>
                <a:spcPct val="20000"/>
              </a:spcBef>
              <a:buFont typeface="Arial" charset="0"/>
              <a:buNone/>
            </a:pPr>
            <a:r>
              <a:rPr lang="zh-CN" altLang="en-US" sz="3200" b="1" dirty="0">
                <a:solidFill>
                  <a:schemeClr val="bg1"/>
                </a:solidFill>
                <a:latin typeface="微软雅黑" pitchFamily="34" charset="-122"/>
                <a:ea typeface="微软雅黑" pitchFamily="34" charset="-122"/>
                <a:cs typeface="Arial" charset="0"/>
              </a:rPr>
              <a:t>问题三：</a:t>
            </a:r>
            <a:r>
              <a:rPr lang="en-US" altLang="en-US" sz="3200" b="1" dirty="0">
                <a:solidFill>
                  <a:schemeClr val="bg1"/>
                </a:solidFill>
                <a:latin typeface="微软雅黑" pitchFamily="34" charset="-122"/>
                <a:ea typeface="微软雅黑" pitchFamily="34" charset="-122"/>
                <a:cs typeface="Arial" charset="0"/>
              </a:rPr>
              <a:t> ZigBee</a:t>
            </a:r>
            <a:r>
              <a:rPr lang="zh-CN" altLang="en-US" sz="3200" b="1" dirty="0">
                <a:solidFill>
                  <a:schemeClr val="bg1"/>
                </a:solidFill>
                <a:latin typeface="微软雅黑" pitchFamily="34" charset="-122"/>
                <a:ea typeface="微软雅黑" pitchFamily="34" charset="-122"/>
                <a:cs typeface="Arial" charset="0"/>
              </a:rPr>
              <a:t>技术的优势是什么？</a:t>
            </a:r>
            <a:r>
              <a:rPr lang="en-US" altLang="zh-CN" sz="3200" b="1" dirty="0">
                <a:solidFill>
                  <a:schemeClr val="bg1"/>
                </a:solidFill>
                <a:latin typeface="微软雅黑" pitchFamily="34" charset="-122"/>
                <a:ea typeface="微软雅黑" pitchFamily="34" charset="-122"/>
                <a:cs typeface="Arial" charset="0"/>
              </a:rPr>
              <a:t>----</a:t>
            </a:r>
            <a:r>
              <a:rPr lang="zh-CN" altLang="en-US" sz="3200" b="1" dirty="0">
                <a:solidFill>
                  <a:srgbClr val="FFC000"/>
                </a:solidFill>
                <a:latin typeface="微软雅黑" pitchFamily="34" charset="-122"/>
                <a:ea typeface="微软雅黑" pitchFamily="34" charset="-122"/>
                <a:cs typeface="Arial" charset="0"/>
              </a:rPr>
              <a:t>聊一聊</a:t>
            </a:r>
          </a:p>
        </p:txBody>
      </p:sp>
      <p:sp>
        <p:nvSpPr>
          <p:cNvPr id="25604" name="矩形 18"/>
          <p:cNvSpPr>
            <a:spLocks noChangeArrowheads="1"/>
          </p:cNvSpPr>
          <p:nvPr/>
        </p:nvSpPr>
        <p:spPr bwMode="auto">
          <a:xfrm>
            <a:off x="126289" y="2163764"/>
            <a:ext cx="1801894" cy="369332"/>
          </a:xfrm>
          <a:prstGeom prst="rect">
            <a:avLst/>
          </a:prstGeom>
          <a:noFill/>
          <a:ln w="9525">
            <a:noFill/>
            <a:miter lim="800000"/>
            <a:headEnd/>
            <a:tailEnd/>
          </a:ln>
        </p:spPr>
        <p:txBody>
          <a:bodyPr wrap="square">
            <a:spAutoFit/>
          </a:bodyPr>
          <a:lstStyle/>
          <a:p>
            <a:r>
              <a:rPr lang="en-US" altLang="zh-CN" b="1" dirty="0">
                <a:solidFill>
                  <a:schemeClr val="bg1"/>
                </a:solidFill>
                <a:latin typeface="微软雅黑" pitchFamily="34" charset="-122"/>
                <a:ea typeface="微软雅黑" pitchFamily="34" charset="-122"/>
              </a:rPr>
              <a:t>(3</a:t>
            </a:r>
            <a:r>
              <a:rPr lang="en-US" altLang="zh-CN" b="1" dirty="0" smtClean="0">
                <a:solidFill>
                  <a:schemeClr val="bg1"/>
                </a:solidFill>
                <a:latin typeface="微软雅黑" pitchFamily="34" charset="-122"/>
                <a:ea typeface="微软雅黑" pitchFamily="34" charset="-122"/>
              </a:rPr>
              <a:t>).</a:t>
            </a:r>
            <a:r>
              <a:rPr lang="zh-CN" altLang="en-US" b="1" dirty="0" smtClean="0">
                <a:solidFill>
                  <a:schemeClr val="bg1"/>
                </a:solidFill>
                <a:latin typeface="微软雅黑" pitchFamily="34" charset="-122"/>
                <a:ea typeface="微软雅黑" pitchFamily="34" charset="-122"/>
              </a:rPr>
              <a:t>时延短： </a:t>
            </a:r>
            <a:endParaRPr lang="zh-CN" altLang="en-US" b="1" dirty="0">
              <a:solidFill>
                <a:schemeClr val="bg1"/>
              </a:solidFill>
              <a:latin typeface="微软雅黑" pitchFamily="34" charset="-122"/>
              <a:ea typeface="微软雅黑" pitchFamily="34" charset="-122"/>
            </a:endParaRPr>
          </a:p>
        </p:txBody>
      </p:sp>
      <p:sp>
        <p:nvSpPr>
          <p:cNvPr id="25605" name="矩形 11"/>
          <p:cNvSpPr>
            <a:spLocks noChangeArrowheads="1"/>
          </p:cNvSpPr>
          <p:nvPr/>
        </p:nvSpPr>
        <p:spPr bwMode="auto">
          <a:xfrm>
            <a:off x="1842864" y="2105025"/>
            <a:ext cx="7850550" cy="923330"/>
          </a:xfrm>
          <a:prstGeom prst="rect">
            <a:avLst/>
          </a:prstGeom>
          <a:noFill/>
          <a:ln w="9525">
            <a:noFill/>
            <a:miter lim="800000"/>
            <a:headEnd/>
            <a:tailEnd/>
          </a:ln>
        </p:spPr>
        <p:txBody>
          <a:bodyPr>
            <a:spAutoFit/>
          </a:bodyPr>
          <a:lstStyle/>
          <a:p>
            <a:pPr>
              <a:lnSpc>
                <a:spcPct val="150000"/>
              </a:lnSpc>
            </a:pPr>
            <a:r>
              <a:rPr lang="zh-CN" altLang="en-US" b="1" dirty="0" smtClean="0">
                <a:solidFill>
                  <a:schemeClr val="bg1"/>
                </a:solidFill>
                <a:latin typeface="微软雅黑" pitchFamily="34" charset="-122"/>
                <a:ea typeface="微软雅黑" pitchFamily="34" charset="-122"/>
              </a:rPr>
              <a:t>通信</a:t>
            </a:r>
            <a:r>
              <a:rPr lang="zh-CN" altLang="en-US" b="1" dirty="0">
                <a:solidFill>
                  <a:schemeClr val="bg1"/>
                </a:solidFill>
                <a:latin typeface="微软雅黑" pitchFamily="34" charset="-122"/>
                <a:ea typeface="微软雅黑" pitchFamily="34" charset="-122"/>
              </a:rPr>
              <a:t>时延和从休眠状态激活的时延都非常短，典型的搜索设备时延为</a:t>
            </a:r>
            <a:r>
              <a:rPr lang="en-US" altLang="zh-CN" b="1" dirty="0">
                <a:solidFill>
                  <a:schemeClr val="bg1"/>
                </a:solidFill>
                <a:latin typeface="微软雅黑" pitchFamily="34" charset="-122"/>
                <a:ea typeface="微软雅黑" pitchFamily="34" charset="-122"/>
              </a:rPr>
              <a:t>30ms</a:t>
            </a:r>
            <a:r>
              <a:rPr lang="zh-CN" altLang="en-US" b="1" dirty="0">
                <a:solidFill>
                  <a:schemeClr val="bg1"/>
                </a:solidFill>
                <a:latin typeface="微软雅黑" pitchFamily="34" charset="-122"/>
                <a:ea typeface="微软雅黑" pitchFamily="34" charset="-122"/>
              </a:rPr>
              <a:t>，休眠激活的时延是</a:t>
            </a:r>
            <a:r>
              <a:rPr lang="en-US" altLang="zh-CN" b="1" dirty="0">
                <a:solidFill>
                  <a:schemeClr val="bg1"/>
                </a:solidFill>
                <a:latin typeface="微软雅黑" pitchFamily="34" charset="-122"/>
                <a:ea typeface="微软雅黑" pitchFamily="34" charset="-122"/>
              </a:rPr>
              <a:t>15ms</a:t>
            </a:r>
            <a:r>
              <a:rPr lang="zh-CN" altLang="en-US" b="1" dirty="0">
                <a:solidFill>
                  <a:schemeClr val="bg1"/>
                </a:solidFill>
                <a:latin typeface="微软雅黑" pitchFamily="34" charset="-122"/>
                <a:ea typeface="微软雅黑" pitchFamily="34" charset="-122"/>
              </a:rPr>
              <a:t>，活动设备信道接入的时延为</a:t>
            </a:r>
            <a:r>
              <a:rPr lang="en-US" altLang="zh-CN" b="1" dirty="0">
                <a:solidFill>
                  <a:schemeClr val="bg1"/>
                </a:solidFill>
                <a:latin typeface="微软雅黑" pitchFamily="34" charset="-122"/>
                <a:ea typeface="微软雅黑" pitchFamily="34" charset="-122"/>
              </a:rPr>
              <a:t>15ms</a:t>
            </a:r>
            <a:r>
              <a:rPr lang="zh-CN" altLang="en-US" b="1" dirty="0">
                <a:solidFill>
                  <a:schemeClr val="bg1"/>
                </a:solidFill>
                <a:latin typeface="微软雅黑" pitchFamily="34" charset="-122"/>
                <a:ea typeface="微软雅黑" pitchFamily="34" charset="-122"/>
              </a:rPr>
              <a:t>。</a:t>
            </a:r>
          </a:p>
        </p:txBody>
      </p:sp>
      <p:sp>
        <p:nvSpPr>
          <p:cNvPr id="25606" name="矩形 12"/>
          <p:cNvSpPr>
            <a:spLocks noChangeArrowheads="1"/>
          </p:cNvSpPr>
          <p:nvPr/>
        </p:nvSpPr>
        <p:spPr bwMode="auto">
          <a:xfrm>
            <a:off x="1861240" y="3157538"/>
            <a:ext cx="6725667" cy="368300"/>
          </a:xfrm>
          <a:prstGeom prst="rect">
            <a:avLst/>
          </a:prstGeom>
          <a:noFill/>
          <a:ln w="9525">
            <a:noFill/>
            <a:miter lim="800000"/>
            <a:headEnd/>
            <a:tailEnd/>
          </a:ln>
        </p:spPr>
        <p:txBody>
          <a:bodyPr>
            <a:spAutoFit/>
          </a:bodyPr>
          <a:lstStyle/>
          <a:p>
            <a:r>
              <a:rPr lang="zh-CN" altLang="en-US" b="1" dirty="0">
                <a:solidFill>
                  <a:srgbClr val="FFFFFF"/>
                </a:solidFill>
                <a:latin typeface="微软雅黑" pitchFamily="34" charset="-122"/>
                <a:ea typeface="微软雅黑" pitchFamily="34" charset="-122"/>
              </a:rPr>
              <a:t>因此</a:t>
            </a:r>
            <a:r>
              <a:rPr lang="en-US" altLang="zh-CN" b="1" dirty="0">
                <a:solidFill>
                  <a:srgbClr val="FFFFFF"/>
                </a:solidFill>
                <a:latin typeface="微软雅黑" pitchFamily="34" charset="-122"/>
                <a:ea typeface="微软雅黑" pitchFamily="34" charset="-122"/>
              </a:rPr>
              <a:t>ZigBee</a:t>
            </a:r>
            <a:r>
              <a:rPr lang="zh-CN" altLang="en-US" b="1" dirty="0">
                <a:solidFill>
                  <a:srgbClr val="FFFFFF"/>
                </a:solidFill>
                <a:latin typeface="微软雅黑" pitchFamily="34" charset="-122"/>
                <a:ea typeface="微软雅黑" pitchFamily="34" charset="-122"/>
              </a:rPr>
              <a:t>技术适用于对时延要求高的无线控制应用。</a:t>
            </a:r>
            <a:endParaRPr lang="zh-CN" altLang="en-US" dirty="0">
              <a:latin typeface="Calibri" pitchFamily="34" charset="0"/>
            </a:endParaRPr>
          </a:p>
        </p:txBody>
      </p:sp>
      <p:sp>
        <p:nvSpPr>
          <p:cNvPr id="25607" name="矩形 16"/>
          <p:cNvSpPr>
            <a:spLocks noChangeArrowheads="1"/>
          </p:cNvSpPr>
          <p:nvPr/>
        </p:nvSpPr>
        <p:spPr bwMode="auto">
          <a:xfrm>
            <a:off x="103974" y="3719514"/>
            <a:ext cx="1824209" cy="369332"/>
          </a:xfrm>
          <a:prstGeom prst="rect">
            <a:avLst/>
          </a:prstGeom>
          <a:noFill/>
          <a:ln w="9525">
            <a:noFill/>
            <a:miter lim="800000"/>
            <a:headEnd/>
            <a:tailEnd/>
          </a:ln>
        </p:spPr>
        <p:txBody>
          <a:bodyPr wrap="square">
            <a:spAutoFit/>
          </a:bodyPr>
          <a:lstStyle/>
          <a:p>
            <a:r>
              <a:rPr lang="en-US" altLang="zh-CN" b="1" dirty="0">
                <a:solidFill>
                  <a:srgbClr val="FFFFFF"/>
                </a:solidFill>
                <a:latin typeface="微软雅黑" pitchFamily="34" charset="-122"/>
                <a:ea typeface="微软雅黑" pitchFamily="34" charset="-122"/>
              </a:rPr>
              <a:t>(4).</a:t>
            </a:r>
            <a:r>
              <a:rPr lang="zh-CN" altLang="en-US" b="1" dirty="0">
                <a:solidFill>
                  <a:srgbClr val="FFFFFF"/>
                </a:solidFill>
                <a:latin typeface="微软雅黑" pitchFamily="34" charset="-122"/>
                <a:ea typeface="微软雅黑" pitchFamily="34" charset="-122"/>
              </a:rPr>
              <a:t> 网络容量大：</a:t>
            </a:r>
          </a:p>
        </p:txBody>
      </p:sp>
      <p:sp>
        <p:nvSpPr>
          <p:cNvPr id="25608" name="矩形 19"/>
          <p:cNvSpPr>
            <a:spLocks noChangeArrowheads="1"/>
          </p:cNvSpPr>
          <p:nvPr/>
        </p:nvSpPr>
        <p:spPr bwMode="auto">
          <a:xfrm>
            <a:off x="1945246" y="3608389"/>
            <a:ext cx="7782295" cy="917575"/>
          </a:xfrm>
          <a:prstGeom prst="rect">
            <a:avLst/>
          </a:prstGeom>
          <a:noFill/>
          <a:ln w="9525">
            <a:noFill/>
            <a:miter lim="800000"/>
            <a:headEnd/>
            <a:tailEnd/>
          </a:ln>
        </p:spPr>
        <p:txBody>
          <a:bodyPr>
            <a:spAutoFit/>
          </a:bodyPr>
          <a:lstStyle/>
          <a:p>
            <a:pPr>
              <a:lnSpc>
                <a:spcPct val="150000"/>
              </a:lnSpc>
            </a:pPr>
            <a:r>
              <a:rPr lang="zh-CN" altLang="en-US" b="1" dirty="0">
                <a:solidFill>
                  <a:schemeClr val="bg1"/>
                </a:solidFill>
                <a:latin typeface="微软雅黑" pitchFamily="34" charset="-122"/>
                <a:ea typeface="微软雅黑" pitchFamily="34" charset="-122"/>
              </a:rPr>
              <a:t>一个星型结构的</a:t>
            </a:r>
            <a:r>
              <a:rPr lang="en-US" altLang="zh-CN" b="1" dirty="0">
                <a:solidFill>
                  <a:schemeClr val="bg1"/>
                </a:solidFill>
                <a:latin typeface="微软雅黑" pitchFamily="34" charset="-122"/>
                <a:ea typeface="微软雅黑" pitchFamily="34" charset="-122"/>
              </a:rPr>
              <a:t>ZigBee</a:t>
            </a:r>
            <a:r>
              <a:rPr lang="zh-CN" altLang="en-US" b="1" dirty="0">
                <a:solidFill>
                  <a:schemeClr val="bg1"/>
                </a:solidFill>
                <a:latin typeface="微软雅黑" pitchFamily="34" charset="-122"/>
                <a:ea typeface="微软雅黑" pitchFamily="34" charset="-122"/>
              </a:rPr>
              <a:t>网络最多可以容纳</a:t>
            </a:r>
            <a:r>
              <a:rPr lang="en-US" altLang="zh-CN" b="1" dirty="0">
                <a:solidFill>
                  <a:schemeClr val="bg1"/>
                </a:solidFill>
                <a:latin typeface="微软雅黑" pitchFamily="34" charset="-122"/>
                <a:ea typeface="微软雅黑" pitchFamily="34" charset="-122"/>
              </a:rPr>
              <a:t>254</a:t>
            </a:r>
            <a:r>
              <a:rPr lang="zh-CN" altLang="en-US" b="1" dirty="0">
                <a:solidFill>
                  <a:schemeClr val="bg1"/>
                </a:solidFill>
                <a:latin typeface="微软雅黑" pitchFamily="34" charset="-122"/>
                <a:ea typeface="微软雅黑" pitchFamily="34" charset="-122"/>
              </a:rPr>
              <a:t>个从设备和一个主设备，一个区域以同时存在最多</a:t>
            </a:r>
            <a:r>
              <a:rPr lang="en-US" altLang="zh-CN" b="1" dirty="0">
                <a:solidFill>
                  <a:schemeClr val="bg1"/>
                </a:solidFill>
                <a:latin typeface="微软雅黑" pitchFamily="34" charset="-122"/>
                <a:ea typeface="微软雅黑" pitchFamily="34" charset="-122"/>
              </a:rPr>
              <a:t>100</a:t>
            </a:r>
            <a:r>
              <a:rPr lang="zh-CN" altLang="en-US" b="1" dirty="0">
                <a:solidFill>
                  <a:schemeClr val="bg1"/>
                </a:solidFill>
                <a:latin typeface="微软雅黑" pitchFamily="34" charset="-122"/>
                <a:ea typeface="微软雅黑" pitchFamily="34" charset="-122"/>
              </a:rPr>
              <a:t>个</a:t>
            </a:r>
            <a:r>
              <a:rPr lang="en-US" altLang="zh-CN" b="1" dirty="0">
                <a:solidFill>
                  <a:schemeClr val="bg1"/>
                </a:solidFill>
                <a:latin typeface="微软雅黑" pitchFamily="34" charset="-122"/>
                <a:ea typeface="微软雅黑" pitchFamily="34" charset="-122"/>
              </a:rPr>
              <a:t>ZigBee</a:t>
            </a:r>
            <a:r>
              <a:rPr lang="zh-CN" altLang="en-US" b="1" dirty="0">
                <a:solidFill>
                  <a:schemeClr val="bg1"/>
                </a:solidFill>
                <a:latin typeface="微软雅黑" pitchFamily="34" charset="-122"/>
                <a:ea typeface="微软雅黑" pitchFamily="34" charset="-122"/>
              </a:rPr>
              <a:t>网络，而且网络组成灵活。</a:t>
            </a:r>
          </a:p>
        </p:txBody>
      </p:sp>
      <p:sp>
        <p:nvSpPr>
          <p:cNvPr id="25609" name="矩形 20"/>
          <p:cNvSpPr>
            <a:spLocks noChangeArrowheads="1"/>
          </p:cNvSpPr>
          <p:nvPr/>
        </p:nvSpPr>
        <p:spPr bwMode="auto">
          <a:xfrm>
            <a:off x="1951809" y="6102350"/>
            <a:ext cx="7695664" cy="641350"/>
          </a:xfrm>
          <a:prstGeom prst="rect">
            <a:avLst/>
          </a:prstGeom>
          <a:noFill/>
          <a:ln w="9525">
            <a:noFill/>
            <a:miter lim="800000"/>
            <a:headEnd/>
            <a:tailEnd/>
          </a:ln>
        </p:spPr>
        <p:txBody>
          <a:bodyPr>
            <a:spAutoFit/>
          </a:bodyPr>
          <a:lstStyle/>
          <a:p>
            <a:r>
              <a:rPr lang="en-US" altLang="zh-CN" b="1" dirty="0">
                <a:solidFill>
                  <a:schemeClr val="bg1"/>
                </a:solidFill>
                <a:latin typeface="微软雅黑" pitchFamily="34" charset="-122"/>
                <a:ea typeface="微软雅黑" pitchFamily="34" charset="-122"/>
              </a:rPr>
              <a:t>ZigBee</a:t>
            </a:r>
            <a:r>
              <a:rPr lang="zh-CN" altLang="en-US" b="1" dirty="0">
                <a:solidFill>
                  <a:schemeClr val="bg1"/>
                </a:solidFill>
                <a:latin typeface="微软雅黑" pitchFamily="34" charset="-122"/>
                <a:ea typeface="微软雅黑" pitchFamily="34" charset="-122"/>
              </a:rPr>
              <a:t>提供了基于循环冗余校验</a:t>
            </a:r>
            <a:r>
              <a:rPr lang="en-US" altLang="zh-CN" b="1" dirty="0">
                <a:solidFill>
                  <a:schemeClr val="bg1"/>
                </a:solidFill>
                <a:latin typeface="微软雅黑" pitchFamily="34" charset="-122"/>
                <a:ea typeface="微软雅黑" pitchFamily="34" charset="-122"/>
              </a:rPr>
              <a:t>(CRC)</a:t>
            </a:r>
            <a:r>
              <a:rPr lang="zh-CN" altLang="en-US" b="1" dirty="0">
                <a:solidFill>
                  <a:schemeClr val="bg1"/>
                </a:solidFill>
                <a:latin typeface="微软雅黑" pitchFamily="34" charset="-122"/>
                <a:ea typeface="微软雅黑" pitchFamily="34" charset="-122"/>
              </a:rPr>
              <a:t>的数据包完整性检查功能，支持鉴权和认证，采用了</a:t>
            </a:r>
            <a:r>
              <a:rPr lang="en-US" altLang="zh-CN" b="1" dirty="0">
                <a:solidFill>
                  <a:schemeClr val="bg1"/>
                </a:solidFill>
                <a:latin typeface="微软雅黑" pitchFamily="34" charset="-122"/>
                <a:ea typeface="微软雅黑" pitchFamily="34" charset="-122"/>
              </a:rPr>
              <a:t>AES-128</a:t>
            </a:r>
            <a:r>
              <a:rPr lang="zh-CN" altLang="en-US" b="1" dirty="0">
                <a:solidFill>
                  <a:schemeClr val="bg1"/>
                </a:solidFill>
                <a:latin typeface="微软雅黑" pitchFamily="34" charset="-122"/>
                <a:ea typeface="微软雅黑" pitchFamily="34" charset="-122"/>
              </a:rPr>
              <a:t>加密算法，各个应用可以灵活确定其安全属性。</a:t>
            </a:r>
          </a:p>
        </p:txBody>
      </p:sp>
      <p:sp>
        <p:nvSpPr>
          <p:cNvPr id="25610" name="矩形 21"/>
          <p:cNvSpPr>
            <a:spLocks noChangeArrowheads="1"/>
          </p:cNvSpPr>
          <p:nvPr/>
        </p:nvSpPr>
        <p:spPr bwMode="auto">
          <a:xfrm>
            <a:off x="92161" y="4702175"/>
            <a:ext cx="1676167" cy="369888"/>
          </a:xfrm>
          <a:prstGeom prst="rect">
            <a:avLst/>
          </a:prstGeom>
          <a:noFill/>
          <a:ln w="9525">
            <a:noFill/>
            <a:miter lim="800000"/>
            <a:headEnd/>
            <a:tailEnd/>
          </a:ln>
        </p:spPr>
        <p:txBody>
          <a:bodyPr>
            <a:spAutoFit/>
          </a:bodyPr>
          <a:lstStyle/>
          <a:p>
            <a:r>
              <a:rPr lang="en-US" altLang="zh-CN" b="1" dirty="0">
                <a:solidFill>
                  <a:schemeClr val="bg1"/>
                </a:solidFill>
                <a:latin typeface="微软雅黑" pitchFamily="34" charset="-122"/>
                <a:ea typeface="微软雅黑" pitchFamily="34" charset="-122"/>
              </a:rPr>
              <a:t>(5).</a:t>
            </a:r>
            <a:r>
              <a:rPr lang="zh-CN" altLang="en-US" b="1" dirty="0">
                <a:solidFill>
                  <a:schemeClr val="bg1"/>
                </a:solidFill>
                <a:latin typeface="微软雅黑" pitchFamily="34" charset="-122"/>
                <a:ea typeface="微软雅黑" pitchFamily="34" charset="-122"/>
              </a:rPr>
              <a:t>高可靠性：</a:t>
            </a:r>
          </a:p>
        </p:txBody>
      </p:sp>
      <p:sp>
        <p:nvSpPr>
          <p:cNvPr id="25611" name="矩形 22"/>
          <p:cNvSpPr>
            <a:spLocks noChangeArrowheads="1"/>
          </p:cNvSpPr>
          <p:nvPr/>
        </p:nvSpPr>
        <p:spPr bwMode="auto">
          <a:xfrm>
            <a:off x="1929495" y="4627563"/>
            <a:ext cx="7842674" cy="641350"/>
          </a:xfrm>
          <a:prstGeom prst="rect">
            <a:avLst/>
          </a:prstGeom>
          <a:noFill/>
          <a:ln w="9525">
            <a:noFill/>
            <a:miter lim="800000"/>
            <a:headEnd/>
            <a:tailEnd/>
          </a:ln>
        </p:spPr>
        <p:txBody>
          <a:bodyPr>
            <a:spAutoFit/>
          </a:bodyPr>
          <a:lstStyle/>
          <a:p>
            <a:r>
              <a:rPr lang="en-US" altLang="zh-CN" b="1" dirty="0">
                <a:solidFill>
                  <a:schemeClr val="bg1"/>
                </a:solidFill>
                <a:latin typeface="微软雅黑" pitchFamily="34" charset="-122"/>
                <a:ea typeface="微软雅黑" pitchFamily="34" charset="-122"/>
              </a:rPr>
              <a:t>ZigBee</a:t>
            </a:r>
            <a:r>
              <a:rPr lang="zh-CN" altLang="en-US" b="1" dirty="0">
                <a:solidFill>
                  <a:schemeClr val="bg1"/>
                </a:solidFill>
                <a:latin typeface="微软雅黑" pitchFamily="34" charset="-122"/>
                <a:ea typeface="微软雅黑" pitchFamily="34" charset="-122"/>
              </a:rPr>
              <a:t>采取了碰撞避免策略，同时为需要固定带宽的通信业务预留了专用时隙，避开了发送数据的竞争和冲突。</a:t>
            </a:r>
          </a:p>
        </p:txBody>
      </p:sp>
      <p:sp>
        <p:nvSpPr>
          <p:cNvPr id="25612" name="矩形 23"/>
          <p:cNvSpPr>
            <a:spLocks noChangeArrowheads="1"/>
          </p:cNvSpPr>
          <p:nvPr/>
        </p:nvSpPr>
        <p:spPr bwMode="auto">
          <a:xfrm>
            <a:off x="1928183" y="5294313"/>
            <a:ext cx="7866300" cy="646112"/>
          </a:xfrm>
          <a:prstGeom prst="rect">
            <a:avLst/>
          </a:prstGeom>
          <a:noFill/>
          <a:ln w="9525">
            <a:noFill/>
            <a:miter lim="800000"/>
            <a:headEnd/>
            <a:tailEnd/>
          </a:ln>
        </p:spPr>
        <p:txBody>
          <a:bodyPr>
            <a:spAutoFit/>
          </a:bodyPr>
          <a:lstStyle/>
          <a:p>
            <a:r>
              <a:rPr lang="zh-CN" altLang="en-US" b="1">
                <a:solidFill>
                  <a:schemeClr val="bg1"/>
                </a:solidFill>
                <a:latin typeface="微软雅黑" pitchFamily="34" charset="-122"/>
                <a:ea typeface="微软雅黑" pitchFamily="34" charset="-122"/>
              </a:rPr>
              <a:t>采用了完全确认的数据传输模式，每个发送的数据包都必须等待确定信息。如果传输过程中出现问题，则可以进行重发。</a:t>
            </a:r>
          </a:p>
        </p:txBody>
      </p:sp>
      <p:sp>
        <p:nvSpPr>
          <p:cNvPr id="25613" name="矩形 24"/>
          <p:cNvSpPr>
            <a:spLocks noChangeArrowheads="1"/>
          </p:cNvSpPr>
          <p:nvPr/>
        </p:nvSpPr>
        <p:spPr bwMode="auto">
          <a:xfrm>
            <a:off x="92161" y="6108700"/>
            <a:ext cx="1676167" cy="368300"/>
          </a:xfrm>
          <a:prstGeom prst="rect">
            <a:avLst/>
          </a:prstGeom>
          <a:noFill/>
          <a:ln w="9525">
            <a:noFill/>
            <a:miter lim="800000"/>
            <a:headEnd/>
            <a:tailEnd/>
          </a:ln>
        </p:spPr>
        <p:txBody>
          <a:bodyPr>
            <a:spAutoFit/>
          </a:bodyPr>
          <a:lstStyle/>
          <a:p>
            <a:r>
              <a:rPr lang="en-US" altLang="zh-CN" b="1" dirty="0">
                <a:solidFill>
                  <a:schemeClr val="bg1"/>
                </a:solidFill>
                <a:latin typeface="微软雅黑" pitchFamily="34" charset="-122"/>
                <a:ea typeface="微软雅黑" pitchFamily="34" charset="-122"/>
              </a:rPr>
              <a:t>(6).</a:t>
            </a:r>
            <a:r>
              <a:rPr lang="zh-CN" altLang="en-US" b="1" dirty="0">
                <a:solidFill>
                  <a:schemeClr val="bg1"/>
                </a:solidFill>
                <a:latin typeface="微软雅黑" pitchFamily="34" charset="-122"/>
                <a:ea typeface="微软雅黑" pitchFamily="34" charset="-122"/>
              </a:rPr>
              <a:t>安全性高：</a:t>
            </a:r>
          </a:p>
        </p:txBody>
      </p:sp>
    </p:spTree>
  </p:cSld>
  <p:clrMapOvr>
    <a:masterClrMapping/>
  </p:clrMapOvr>
  <p:transition spd="slow">
    <p:blinds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5" name="组合 7"/>
          <p:cNvGrpSpPr>
            <a:grpSpLocks/>
          </p:cNvGrpSpPr>
          <p:nvPr/>
        </p:nvGrpSpPr>
        <p:grpSpPr bwMode="auto">
          <a:xfrm>
            <a:off x="-10501" y="436563"/>
            <a:ext cx="8785108" cy="533400"/>
            <a:chOff x="-12700" y="573820"/>
            <a:chExt cx="6948161" cy="533389"/>
          </a:xfrm>
        </p:grpSpPr>
        <p:sp>
          <p:nvSpPr>
            <p:cNvPr id="26634" name="文本框 14"/>
            <p:cNvSpPr txBox="1">
              <a:spLocks noChangeArrowheads="1"/>
            </p:cNvSpPr>
            <p:nvPr/>
          </p:nvSpPr>
          <p:spPr bwMode="auto">
            <a:xfrm>
              <a:off x="524951" y="573820"/>
              <a:ext cx="6410510"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新知储备</a:t>
              </a:r>
              <a:endParaRPr lang="zh-CN" altLang="en-US" sz="3200" b="1">
                <a:solidFill>
                  <a:schemeClr val="bg1"/>
                </a:solidFill>
                <a:latin typeface="微软雅黑" pitchFamily="34" charset="-122"/>
                <a:ea typeface="微软雅黑" pitchFamily="34" charset="-122"/>
                <a:cs typeface="Arial" charset="0"/>
              </a:endParaRPr>
            </a:p>
          </p:txBody>
        </p:sp>
        <p:sp>
          <p:nvSpPr>
            <p:cNvPr id="10" name="矩形 9"/>
            <p:cNvSpPr/>
            <p:nvPr/>
          </p:nvSpPr>
          <p:spPr>
            <a:xfrm>
              <a:off x="-12700" y="586520"/>
              <a:ext cx="393449" cy="520689"/>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5" name="矩形 14"/>
          <p:cNvSpPr/>
          <p:nvPr/>
        </p:nvSpPr>
        <p:spPr>
          <a:xfrm>
            <a:off x="156198" y="1338263"/>
            <a:ext cx="325520" cy="519112"/>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6627" name="文本框 14"/>
          <p:cNvSpPr txBox="1">
            <a:spLocks noChangeArrowheads="1"/>
          </p:cNvSpPr>
          <p:nvPr/>
        </p:nvSpPr>
        <p:spPr bwMode="auto">
          <a:xfrm>
            <a:off x="606413" y="1337311"/>
            <a:ext cx="5960432"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dirty="0">
                <a:solidFill>
                  <a:schemeClr val="bg1"/>
                </a:solidFill>
                <a:latin typeface="微软雅黑" pitchFamily="34" charset="-122"/>
                <a:ea typeface="微软雅黑" pitchFamily="34" charset="-122"/>
                <a:cs typeface="Arial" charset="0"/>
              </a:rPr>
              <a:t>问题四：</a:t>
            </a:r>
            <a:r>
              <a:rPr lang="en-US" altLang="en-US" sz="3200" b="1" dirty="0">
                <a:solidFill>
                  <a:schemeClr val="bg1"/>
                </a:solidFill>
                <a:latin typeface="微软雅黑" pitchFamily="34" charset="-122"/>
                <a:ea typeface="微软雅黑" pitchFamily="34" charset="-122"/>
                <a:cs typeface="Arial" charset="0"/>
              </a:rPr>
              <a:t> ZigBee</a:t>
            </a:r>
            <a:r>
              <a:rPr lang="zh-CN" altLang="en-US" sz="3200" b="1" dirty="0">
                <a:solidFill>
                  <a:schemeClr val="bg1"/>
                </a:solidFill>
                <a:latin typeface="微软雅黑" pitchFamily="34" charset="-122"/>
                <a:ea typeface="微软雅黑" pitchFamily="34" charset="-122"/>
                <a:cs typeface="Arial" charset="0"/>
              </a:rPr>
              <a:t>组网？</a:t>
            </a:r>
            <a:endParaRPr lang="zh-CN" altLang="en-US" sz="3200" b="1" dirty="0">
              <a:solidFill>
                <a:srgbClr val="FFC000"/>
              </a:solidFill>
              <a:latin typeface="微软雅黑" pitchFamily="34" charset="-122"/>
              <a:ea typeface="微软雅黑" pitchFamily="34" charset="-122"/>
              <a:cs typeface="Arial" charset="0"/>
            </a:endParaRPr>
          </a:p>
        </p:txBody>
      </p:sp>
      <p:sp>
        <p:nvSpPr>
          <p:cNvPr id="12" name="矩形 11"/>
          <p:cNvSpPr/>
          <p:nvPr/>
        </p:nvSpPr>
        <p:spPr>
          <a:xfrm>
            <a:off x="147009" y="2277904"/>
            <a:ext cx="4197635" cy="923330"/>
          </a:xfrm>
          <a:prstGeom prst="rect">
            <a:avLst/>
          </a:prstGeom>
          <a:solidFill>
            <a:schemeClr val="accent2">
              <a:lumMod val="20000"/>
              <a:lumOff val="80000"/>
            </a:schemeClr>
          </a:solidFill>
        </p:spPr>
        <p:txBody>
          <a:bodyPr wrap="square">
            <a:spAutoFit/>
          </a:bodyPr>
          <a:lstStyle/>
          <a:p>
            <a:pPr fontAlgn="auto">
              <a:lnSpc>
                <a:spcPct val="150000"/>
              </a:lnSpc>
              <a:spcBef>
                <a:spcPts val="0"/>
              </a:spcBef>
              <a:spcAft>
                <a:spcPts val="0"/>
              </a:spcAft>
              <a:defRPr/>
            </a:pPr>
            <a:r>
              <a:rPr lang="en-US" altLang="zh-CN" b="1" dirty="0">
                <a:solidFill>
                  <a:schemeClr val="bg1"/>
                </a:solidFill>
                <a:latin typeface="微软雅黑" pitchFamily="34" charset="-122"/>
                <a:ea typeface="微软雅黑" pitchFamily="34" charset="-122"/>
              </a:rPr>
              <a:t>       </a:t>
            </a:r>
            <a:r>
              <a:rPr lang="en-US" altLang="zh-CN" b="1" dirty="0">
                <a:solidFill>
                  <a:srgbClr val="144C74"/>
                </a:solidFill>
                <a:latin typeface="微软雅黑" pitchFamily="34" charset="-122"/>
                <a:ea typeface="微软雅黑" pitchFamily="34" charset="-122"/>
              </a:rPr>
              <a:t>ZigBee</a:t>
            </a:r>
            <a:r>
              <a:rPr lang="zh-CN" altLang="en-US" b="1" dirty="0">
                <a:solidFill>
                  <a:srgbClr val="144C74"/>
                </a:solidFill>
                <a:latin typeface="微软雅黑" pitchFamily="34" charset="-122"/>
                <a:ea typeface="微软雅黑" pitchFamily="34" charset="-122"/>
              </a:rPr>
              <a:t>技术所采用的自组织网是怎么回事？</a:t>
            </a:r>
            <a:endParaRPr lang="en-US" altLang="zh-CN" b="1" dirty="0">
              <a:solidFill>
                <a:srgbClr val="144C74"/>
              </a:solidFill>
              <a:latin typeface="微软雅黑" pitchFamily="34" charset="-122"/>
              <a:ea typeface="微软雅黑" pitchFamily="34" charset="-122"/>
            </a:endParaRPr>
          </a:p>
        </p:txBody>
      </p:sp>
      <p:sp>
        <p:nvSpPr>
          <p:cNvPr id="26629" name="矩形 12"/>
          <p:cNvSpPr>
            <a:spLocks noChangeArrowheads="1"/>
          </p:cNvSpPr>
          <p:nvPr/>
        </p:nvSpPr>
        <p:spPr bwMode="auto">
          <a:xfrm>
            <a:off x="191637" y="5290384"/>
            <a:ext cx="4293277" cy="1477328"/>
          </a:xfrm>
          <a:prstGeom prst="rect">
            <a:avLst/>
          </a:prstGeom>
          <a:noFill/>
          <a:ln w="9525">
            <a:noFill/>
            <a:miter lim="800000"/>
            <a:headEnd/>
            <a:tailEnd/>
          </a:ln>
        </p:spPr>
        <p:txBody>
          <a:bodyPr wrap="square">
            <a:spAutoFit/>
          </a:bodyPr>
          <a:lstStyle/>
          <a:p>
            <a:pPr algn="just"/>
            <a:r>
              <a:rPr lang="zh-CN" altLang="en-US" b="1" dirty="0">
                <a:solidFill>
                  <a:srgbClr val="FFFFFF"/>
                </a:solidFill>
                <a:latin typeface="微软雅黑" pitchFamily="34" charset="-122"/>
                <a:ea typeface="微软雅黑" pitchFamily="34" charset="-122"/>
              </a:rPr>
              <a:t>       而且，由于人员的移动，彼此间的联络还会发生变化。因而，模块还可以通过重新寻找通信对象，确定彼此间的联络，对原有网络进行刷新。这就是自组织网。</a:t>
            </a:r>
          </a:p>
        </p:txBody>
      </p:sp>
      <p:pic>
        <p:nvPicPr>
          <p:cNvPr id="26630" name="Picture 2" descr="http://www.vigtel.com/imageRepository/364fa784-1ee5-4020-92c8-3413744db596.png"/>
          <p:cNvPicPr>
            <a:picLocks noChangeAspect="1" noChangeArrowheads="1"/>
          </p:cNvPicPr>
          <p:nvPr/>
        </p:nvPicPr>
        <p:blipFill>
          <a:blip r:embed="rId2"/>
          <a:srcRect l="11935" t="9865" r="17084" b="13480"/>
          <a:stretch>
            <a:fillRect/>
          </a:stretch>
        </p:blipFill>
        <p:spPr bwMode="auto">
          <a:xfrm>
            <a:off x="4604536" y="490538"/>
            <a:ext cx="5336956" cy="3440112"/>
          </a:xfrm>
          <a:prstGeom prst="rect">
            <a:avLst/>
          </a:prstGeom>
          <a:noFill/>
          <a:ln w="9525">
            <a:noFill/>
            <a:miter lim="800000"/>
            <a:headEnd/>
            <a:tailEnd/>
          </a:ln>
        </p:spPr>
      </p:pic>
      <p:sp>
        <p:nvSpPr>
          <p:cNvPr id="26631" name="矩形 17"/>
          <p:cNvSpPr>
            <a:spLocks noChangeArrowheads="1"/>
          </p:cNvSpPr>
          <p:nvPr/>
        </p:nvSpPr>
        <p:spPr bwMode="auto">
          <a:xfrm>
            <a:off x="112882" y="3201234"/>
            <a:ext cx="4372032" cy="2169825"/>
          </a:xfrm>
          <a:prstGeom prst="rect">
            <a:avLst/>
          </a:prstGeom>
          <a:noFill/>
          <a:ln w="9525">
            <a:noFill/>
            <a:miter lim="800000"/>
            <a:headEnd/>
            <a:tailEnd/>
          </a:ln>
        </p:spPr>
        <p:txBody>
          <a:bodyPr wrap="square">
            <a:spAutoFit/>
          </a:bodyPr>
          <a:lstStyle/>
          <a:p>
            <a:pPr algn="just">
              <a:lnSpc>
                <a:spcPct val="150000"/>
              </a:lnSpc>
            </a:pPr>
            <a:r>
              <a:rPr lang="en-US" altLang="zh-CN" b="1" dirty="0">
                <a:solidFill>
                  <a:srgbClr val="FFFFFF"/>
                </a:solidFill>
                <a:latin typeface="微软雅黑" pitchFamily="34" charset="-122"/>
                <a:ea typeface="微软雅黑" pitchFamily="34" charset="-122"/>
              </a:rPr>
              <a:t> </a:t>
            </a:r>
            <a:r>
              <a:rPr lang="zh-CN" altLang="en-US" b="1" dirty="0">
                <a:solidFill>
                  <a:srgbClr val="FFFFFF"/>
                </a:solidFill>
                <a:latin typeface="微软雅黑" pitchFamily="34" charset="-122"/>
                <a:ea typeface="微软雅黑" pitchFamily="34" charset="-122"/>
              </a:rPr>
              <a:t>案例</a:t>
            </a:r>
            <a:r>
              <a:rPr lang="en-US" altLang="zh-CN" b="1" dirty="0">
                <a:solidFill>
                  <a:srgbClr val="FFFFFF"/>
                </a:solidFill>
                <a:latin typeface="微软雅黑" pitchFamily="34" charset="-122"/>
                <a:ea typeface="微软雅黑" pitchFamily="34" charset="-122"/>
              </a:rPr>
              <a:t>1</a:t>
            </a:r>
            <a:r>
              <a:rPr lang="zh-CN" altLang="en-US" b="1" dirty="0">
                <a:solidFill>
                  <a:srgbClr val="FFFFFF"/>
                </a:solidFill>
                <a:latin typeface="微软雅黑" pitchFamily="34" charset="-122"/>
                <a:ea typeface="微软雅黑" pitchFamily="34" charset="-122"/>
              </a:rPr>
              <a:t>：</a:t>
            </a:r>
            <a:endParaRPr lang="en-US" altLang="zh-CN" b="1" dirty="0">
              <a:solidFill>
                <a:srgbClr val="FFFFFF"/>
              </a:solidFill>
              <a:latin typeface="微软雅黑" pitchFamily="34" charset="-122"/>
              <a:ea typeface="微软雅黑" pitchFamily="34" charset="-122"/>
            </a:endParaRPr>
          </a:p>
          <a:p>
            <a:pPr algn="just"/>
            <a:r>
              <a:rPr lang="en-US" altLang="zh-CN" b="1" dirty="0">
                <a:solidFill>
                  <a:srgbClr val="FFFFFF"/>
                </a:solidFill>
                <a:latin typeface="微软雅黑" pitchFamily="34" charset="-122"/>
                <a:ea typeface="微软雅黑" pitchFamily="34" charset="-122"/>
              </a:rPr>
              <a:t>       </a:t>
            </a:r>
            <a:r>
              <a:rPr lang="zh-CN" altLang="en-US" b="1" dirty="0">
                <a:solidFill>
                  <a:srgbClr val="FFFFFF"/>
                </a:solidFill>
                <a:latin typeface="微软雅黑" pitchFamily="34" charset="-122"/>
                <a:ea typeface="微软雅黑" pitchFamily="34" charset="-122"/>
              </a:rPr>
              <a:t>举一个简单的例子就可以说明这个问题，当一队伞兵空降后，每人持有一个</a:t>
            </a:r>
            <a:r>
              <a:rPr lang="en-US" altLang="zh-CN" b="1" dirty="0">
                <a:solidFill>
                  <a:srgbClr val="FFFFFF"/>
                </a:solidFill>
                <a:latin typeface="微软雅黑" pitchFamily="34" charset="-122"/>
                <a:ea typeface="微软雅黑" pitchFamily="34" charset="-122"/>
              </a:rPr>
              <a:t>ZigBee</a:t>
            </a:r>
            <a:r>
              <a:rPr lang="zh-CN" altLang="en-US" b="1" dirty="0">
                <a:solidFill>
                  <a:srgbClr val="FFFFFF"/>
                </a:solidFill>
                <a:latin typeface="微软雅黑" pitchFamily="34" charset="-122"/>
                <a:ea typeface="微软雅黑" pitchFamily="34" charset="-122"/>
              </a:rPr>
              <a:t>网络模块终端，降落到地面后，只要他们彼此间在网络模块的通信范围内，通过彼此自动寻找，很快就可以形成一个互联互通的</a:t>
            </a:r>
            <a:r>
              <a:rPr lang="en-US" altLang="zh-CN" b="1" dirty="0">
                <a:solidFill>
                  <a:srgbClr val="FFFFFF"/>
                </a:solidFill>
                <a:latin typeface="微软雅黑" pitchFamily="34" charset="-122"/>
                <a:ea typeface="微软雅黑" pitchFamily="34" charset="-122"/>
              </a:rPr>
              <a:t>ZigBee</a:t>
            </a:r>
            <a:r>
              <a:rPr lang="zh-CN" altLang="en-US" b="1" dirty="0">
                <a:solidFill>
                  <a:srgbClr val="FFFFFF"/>
                </a:solidFill>
                <a:latin typeface="微软雅黑" pitchFamily="34" charset="-122"/>
                <a:ea typeface="微软雅黑" pitchFamily="34" charset="-122"/>
              </a:rPr>
              <a:t>网络。</a:t>
            </a:r>
            <a:endParaRPr lang="zh-CN" altLang="en-US" dirty="0">
              <a:latin typeface="Calibri" pitchFamily="34" charset="0"/>
            </a:endParaRPr>
          </a:p>
        </p:txBody>
      </p:sp>
      <p:sp>
        <p:nvSpPr>
          <p:cNvPr id="26632" name="矩形 20"/>
          <p:cNvSpPr>
            <a:spLocks noChangeArrowheads="1"/>
          </p:cNvSpPr>
          <p:nvPr/>
        </p:nvSpPr>
        <p:spPr bwMode="auto">
          <a:xfrm>
            <a:off x="4592723" y="4121150"/>
            <a:ext cx="5348769" cy="2834622"/>
          </a:xfrm>
          <a:prstGeom prst="rect">
            <a:avLst/>
          </a:prstGeom>
          <a:noFill/>
          <a:ln w="9525">
            <a:noFill/>
            <a:miter lim="800000"/>
            <a:headEnd/>
            <a:tailEnd/>
          </a:ln>
        </p:spPr>
        <p:txBody>
          <a:bodyPr>
            <a:spAutoFit/>
          </a:bodyPr>
          <a:lstStyle/>
          <a:p>
            <a:pPr algn="just">
              <a:lnSpc>
                <a:spcPct val="110000"/>
              </a:lnSpc>
            </a:pPr>
            <a:r>
              <a:rPr lang="zh-CN" altLang="en-US" b="1" dirty="0">
                <a:solidFill>
                  <a:schemeClr val="bg1"/>
                </a:solidFill>
                <a:latin typeface="微软雅黑" pitchFamily="34" charset="-122"/>
                <a:ea typeface="微软雅黑" pitchFamily="34" charset="-122"/>
              </a:rPr>
              <a:t>案例</a:t>
            </a:r>
            <a:r>
              <a:rPr lang="en-US" altLang="zh-CN" b="1" dirty="0">
                <a:solidFill>
                  <a:schemeClr val="bg1"/>
                </a:solidFill>
                <a:latin typeface="微软雅黑" pitchFamily="34" charset="-122"/>
                <a:ea typeface="微软雅黑" pitchFamily="34" charset="-122"/>
              </a:rPr>
              <a:t>2</a:t>
            </a:r>
            <a:r>
              <a:rPr lang="zh-CN" altLang="en-US" b="1" dirty="0">
                <a:solidFill>
                  <a:schemeClr val="bg1"/>
                </a:solidFill>
                <a:latin typeface="微软雅黑" pitchFamily="34" charset="-122"/>
                <a:ea typeface="微软雅黑" pitchFamily="34" charset="-122"/>
              </a:rPr>
              <a:t>：</a:t>
            </a:r>
            <a:endParaRPr lang="en-US" altLang="zh-CN" b="1" dirty="0">
              <a:solidFill>
                <a:schemeClr val="bg1"/>
              </a:solidFill>
              <a:latin typeface="微软雅黑" pitchFamily="34" charset="-122"/>
              <a:ea typeface="微软雅黑" pitchFamily="34" charset="-122"/>
            </a:endParaRPr>
          </a:p>
          <a:p>
            <a:pPr algn="just">
              <a:lnSpc>
                <a:spcPct val="110000"/>
              </a:lnSpc>
            </a:pPr>
            <a:r>
              <a:rPr lang="zh-CN" altLang="en-US" b="1" dirty="0">
                <a:solidFill>
                  <a:schemeClr val="bg1"/>
                </a:solidFill>
                <a:latin typeface="微软雅黑" pitchFamily="34" charset="-122"/>
                <a:ea typeface="微软雅黑" pitchFamily="34" charset="-122"/>
              </a:rPr>
              <a:t>        通常情况下，传感器节点的位置不能预先精确设定，节点之间的相互领居关系预先也不清楚，如通过飞机播撒到面积广阔的原始森林。</a:t>
            </a:r>
            <a:endParaRPr lang="en-US" altLang="zh-CN" b="1" dirty="0">
              <a:solidFill>
                <a:schemeClr val="bg1"/>
              </a:solidFill>
              <a:latin typeface="微软雅黑" pitchFamily="34" charset="-122"/>
              <a:ea typeface="微软雅黑" pitchFamily="34" charset="-122"/>
            </a:endParaRPr>
          </a:p>
          <a:p>
            <a:pPr algn="just">
              <a:lnSpc>
                <a:spcPct val="110000"/>
              </a:lnSpc>
            </a:pPr>
            <a:r>
              <a:rPr lang="en-US" altLang="zh-CN" b="1" dirty="0">
                <a:solidFill>
                  <a:schemeClr val="bg1"/>
                </a:solidFill>
                <a:latin typeface="微软雅黑" pitchFamily="34" charset="-122"/>
                <a:ea typeface="微软雅黑" pitchFamily="34" charset="-122"/>
              </a:rPr>
              <a:t>      </a:t>
            </a:r>
            <a:r>
              <a:rPr lang="zh-CN" altLang="en-US" b="1" dirty="0">
                <a:solidFill>
                  <a:schemeClr val="bg1"/>
                </a:solidFill>
                <a:latin typeface="微软雅黑" pitchFamily="34" charset="-122"/>
                <a:ea typeface="微软雅黑" pitchFamily="34" charset="-122"/>
              </a:rPr>
              <a:t>这样就要求传感器节点具有自组织的能力，能够自主进行配置和管理，能够快速适应这种特殊的环境变化，自动生成多跳无线系统。节点会减少（失效），增加，这就促使网络拓扑发生频繁变化，</a:t>
            </a:r>
            <a:r>
              <a:rPr lang="en-US" altLang="zh-CN" b="1" dirty="0">
                <a:solidFill>
                  <a:schemeClr val="bg1"/>
                </a:solidFill>
                <a:latin typeface="微软雅黑" pitchFamily="34" charset="-122"/>
                <a:ea typeface="微软雅黑" pitchFamily="34" charset="-122"/>
              </a:rPr>
              <a:t>WSN</a:t>
            </a:r>
            <a:r>
              <a:rPr lang="zh-CN" altLang="en-US" b="1" dirty="0">
                <a:solidFill>
                  <a:schemeClr val="bg1"/>
                </a:solidFill>
                <a:latin typeface="微软雅黑" pitchFamily="34" charset="-122"/>
                <a:ea typeface="微软雅黑" pitchFamily="34" charset="-122"/>
              </a:rPr>
              <a:t>的自组织功能就能很好的适应这些变化。</a:t>
            </a:r>
          </a:p>
        </p:txBody>
      </p:sp>
      <p:sp>
        <p:nvSpPr>
          <p:cNvPr id="26633" name="矩形 22"/>
          <p:cNvSpPr>
            <a:spLocks noChangeArrowheads="1"/>
          </p:cNvSpPr>
          <p:nvPr/>
        </p:nvSpPr>
        <p:spPr bwMode="auto">
          <a:xfrm>
            <a:off x="486968" y="1898591"/>
            <a:ext cx="1726755" cy="369332"/>
          </a:xfrm>
          <a:prstGeom prst="rect">
            <a:avLst/>
          </a:prstGeom>
          <a:noFill/>
          <a:ln w="9525">
            <a:noFill/>
            <a:miter lim="800000"/>
            <a:headEnd/>
            <a:tailEnd/>
          </a:ln>
        </p:spPr>
        <p:txBody>
          <a:bodyPr wrap="none">
            <a:spAutoFit/>
          </a:bodyPr>
          <a:lstStyle/>
          <a:p>
            <a:r>
              <a:rPr lang="en-US" altLang="zh-CN" b="1" dirty="0">
                <a:solidFill>
                  <a:schemeClr val="bg1"/>
                </a:solidFill>
                <a:latin typeface="微软雅黑" pitchFamily="34" charset="-122"/>
                <a:ea typeface="微软雅黑" pitchFamily="34" charset="-122"/>
              </a:rPr>
              <a:t>(1).</a:t>
            </a:r>
            <a:r>
              <a:rPr lang="zh-CN" altLang="en-US" b="1" dirty="0">
                <a:solidFill>
                  <a:schemeClr val="bg1"/>
                </a:solidFill>
                <a:latin typeface="微软雅黑" pitchFamily="34" charset="-122"/>
                <a:ea typeface="微软雅黑" pitchFamily="34" charset="-122"/>
              </a:rPr>
              <a:t>自组织网络</a:t>
            </a:r>
            <a:endParaRPr lang="zh-CN" altLang="en-US" b="1" dirty="0">
              <a:latin typeface="Calibri" pitchFamily="34" charset="0"/>
            </a:endParaRPr>
          </a:p>
        </p:txBody>
      </p:sp>
    </p:spTree>
  </p:cSld>
  <p:clrMapOvr>
    <a:masterClrMapping/>
  </p:clrMapOvr>
  <p:transition spd="slow">
    <p:blinds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组合 7"/>
          <p:cNvGrpSpPr>
            <a:grpSpLocks/>
          </p:cNvGrpSpPr>
          <p:nvPr/>
        </p:nvGrpSpPr>
        <p:grpSpPr bwMode="auto">
          <a:xfrm>
            <a:off x="-10501" y="436563"/>
            <a:ext cx="8785108" cy="533400"/>
            <a:chOff x="-12700" y="573820"/>
            <a:chExt cx="6948161" cy="533389"/>
          </a:xfrm>
        </p:grpSpPr>
        <p:sp>
          <p:nvSpPr>
            <p:cNvPr id="27655" name="文本框 14"/>
            <p:cNvSpPr txBox="1">
              <a:spLocks noChangeArrowheads="1"/>
            </p:cNvSpPr>
            <p:nvPr/>
          </p:nvSpPr>
          <p:spPr bwMode="auto">
            <a:xfrm>
              <a:off x="524951" y="573820"/>
              <a:ext cx="6410510"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新知储备</a:t>
              </a:r>
              <a:endParaRPr lang="zh-CN" altLang="en-US" sz="3200" b="1">
                <a:solidFill>
                  <a:schemeClr val="bg1"/>
                </a:solidFill>
                <a:latin typeface="微软雅黑" pitchFamily="34" charset="-122"/>
                <a:ea typeface="微软雅黑" pitchFamily="34" charset="-122"/>
                <a:cs typeface="Arial" charset="0"/>
              </a:endParaRPr>
            </a:p>
          </p:txBody>
        </p:sp>
        <p:sp>
          <p:nvSpPr>
            <p:cNvPr id="10" name="矩形 9"/>
            <p:cNvSpPr/>
            <p:nvPr/>
          </p:nvSpPr>
          <p:spPr>
            <a:xfrm>
              <a:off x="-12700" y="586520"/>
              <a:ext cx="393449" cy="520689"/>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5" name="矩形 14"/>
          <p:cNvSpPr/>
          <p:nvPr/>
        </p:nvSpPr>
        <p:spPr>
          <a:xfrm>
            <a:off x="156198" y="1338263"/>
            <a:ext cx="325520" cy="519112"/>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7651" name="文本框 14"/>
          <p:cNvSpPr txBox="1">
            <a:spLocks noChangeArrowheads="1"/>
          </p:cNvSpPr>
          <p:nvPr/>
        </p:nvSpPr>
        <p:spPr bwMode="auto">
          <a:xfrm>
            <a:off x="606413" y="1337311"/>
            <a:ext cx="5960432"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dirty="0">
                <a:solidFill>
                  <a:schemeClr val="bg1"/>
                </a:solidFill>
                <a:latin typeface="微软雅黑" pitchFamily="34" charset="-122"/>
                <a:ea typeface="微软雅黑" pitchFamily="34" charset="-122"/>
                <a:cs typeface="Arial" charset="0"/>
              </a:rPr>
              <a:t>问题四：</a:t>
            </a:r>
            <a:r>
              <a:rPr lang="en-US" altLang="en-US" sz="3200" b="1" dirty="0">
                <a:solidFill>
                  <a:schemeClr val="bg1"/>
                </a:solidFill>
                <a:latin typeface="微软雅黑" pitchFamily="34" charset="-122"/>
                <a:ea typeface="微软雅黑" pitchFamily="34" charset="-122"/>
                <a:cs typeface="Arial" charset="0"/>
              </a:rPr>
              <a:t> ZigBee</a:t>
            </a:r>
            <a:r>
              <a:rPr lang="zh-CN" altLang="en-US" sz="3200" b="1" dirty="0">
                <a:solidFill>
                  <a:schemeClr val="bg1"/>
                </a:solidFill>
                <a:latin typeface="微软雅黑" pitchFamily="34" charset="-122"/>
                <a:ea typeface="微软雅黑" pitchFamily="34" charset="-122"/>
                <a:cs typeface="Arial" charset="0"/>
              </a:rPr>
              <a:t>组网？</a:t>
            </a:r>
            <a:endParaRPr lang="zh-CN" altLang="en-US" sz="3200" b="1" dirty="0">
              <a:solidFill>
                <a:srgbClr val="FFC000"/>
              </a:solidFill>
              <a:latin typeface="微软雅黑" pitchFamily="34" charset="-122"/>
              <a:ea typeface="微软雅黑" pitchFamily="34" charset="-122"/>
              <a:cs typeface="Arial" charset="0"/>
            </a:endParaRPr>
          </a:p>
        </p:txBody>
      </p:sp>
      <p:sp>
        <p:nvSpPr>
          <p:cNvPr id="27652" name="矩形 22"/>
          <p:cNvSpPr>
            <a:spLocks noChangeArrowheads="1"/>
          </p:cNvSpPr>
          <p:nvPr/>
        </p:nvSpPr>
        <p:spPr bwMode="auto">
          <a:xfrm>
            <a:off x="532908" y="2098676"/>
            <a:ext cx="2295821" cy="369332"/>
          </a:xfrm>
          <a:prstGeom prst="rect">
            <a:avLst/>
          </a:prstGeom>
          <a:noFill/>
          <a:ln w="9525">
            <a:noFill/>
            <a:miter lim="800000"/>
            <a:headEnd/>
            <a:tailEnd/>
          </a:ln>
        </p:spPr>
        <p:txBody>
          <a:bodyPr wrap="none">
            <a:spAutoFit/>
          </a:bodyPr>
          <a:lstStyle/>
          <a:p>
            <a:r>
              <a:rPr lang="en-US" altLang="zh-CN" b="1" dirty="0">
                <a:solidFill>
                  <a:schemeClr val="bg1"/>
                </a:solidFill>
                <a:latin typeface="微软雅黑" pitchFamily="34" charset="-122"/>
                <a:ea typeface="微软雅黑" pitchFamily="34" charset="-122"/>
              </a:rPr>
              <a:t>(2).ZigBee</a:t>
            </a:r>
            <a:r>
              <a:rPr lang="zh-CN" altLang="en-US" b="1" dirty="0">
                <a:solidFill>
                  <a:schemeClr val="bg1"/>
                </a:solidFill>
                <a:latin typeface="微软雅黑" pitchFamily="34" charset="-122"/>
                <a:ea typeface="微软雅黑" pitchFamily="34" charset="-122"/>
              </a:rPr>
              <a:t>组网设备</a:t>
            </a:r>
            <a:endParaRPr lang="zh-CN" altLang="en-US" b="1" dirty="0">
              <a:latin typeface="Calibri" pitchFamily="34" charset="0"/>
            </a:endParaRPr>
          </a:p>
        </p:txBody>
      </p:sp>
      <p:sp>
        <p:nvSpPr>
          <p:cNvPr id="27653" name="矩形 25"/>
          <p:cNvSpPr>
            <a:spLocks noChangeArrowheads="1"/>
          </p:cNvSpPr>
          <p:nvPr/>
        </p:nvSpPr>
        <p:spPr bwMode="auto">
          <a:xfrm>
            <a:off x="574911" y="3062289"/>
            <a:ext cx="4062440" cy="3785652"/>
          </a:xfrm>
          <a:prstGeom prst="rect">
            <a:avLst/>
          </a:prstGeom>
          <a:noFill/>
          <a:ln w="9525">
            <a:noFill/>
            <a:miter lim="800000"/>
            <a:headEnd/>
            <a:tailEnd/>
          </a:ln>
        </p:spPr>
        <p:txBody>
          <a:bodyPr>
            <a:spAutoFit/>
          </a:bodyPr>
          <a:lstStyle/>
          <a:p>
            <a:pPr algn="just">
              <a:lnSpc>
                <a:spcPct val="150000"/>
              </a:lnSpc>
            </a:pPr>
            <a:r>
              <a:rPr lang="zh-CN" altLang="en-US" sz="2000" b="1" dirty="0">
                <a:solidFill>
                  <a:schemeClr val="bg1"/>
                </a:solidFill>
                <a:latin typeface="微软雅黑" pitchFamily="34" charset="-122"/>
                <a:ea typeface="微软雅黑" pitchFamily="34" charset="-122"/>
              </a:rPr>
              <a:t> 协调器节点：</a:t>
            </a:r>
            <a:endParaRPr lang="en-US" altLang="zh-CN" sz="2000" b="1" dirty="0">
              <a:solidFill>
                <a:schemeClr val="bg1"/>
              </a:solidFill>
              <a:latin typeface="微软雅黑" pitchFamily="34" charset="-122"/>
              <a:ea typeface="微软雅黑" pitchFamily="34" charset="-122"/>
            </a:endParaRPr>
          </a:p>
          <a:p>
            <a:pPr algn="just">
              <a:lnSpc>
                <a:spcPct val="150000"/>
              </a:lnSpc>
            </a:pPr>
            <a:r>
              <a:rPr lang="en-US" altLang="zh-CN" sz="2000" b="1" dirty="0">
                <a:solidFill>
                  <a:schemeClr val="bg1"/>
                </a:solidFill>
                <a:latin typeface="微软雅黑" pitchFamily="34" charset="-122"/>
                <a:ea typeface="微软雅黑" pitchFamily="34" charset="-122"/>
              </a:rPr>
              <a:t>          ZigBee</a:t>
            </a:r>
            <a:r>
              <a:rPr lang="zh-CN" altLang="en-US" sz="2000" b="1" dirty="0">
                <a:solidFill>
                  <a:schemeClr val="bg1"/>
                </a:solidFill>
                <a:latin typeface="微软雅黑" pitchFamily="34" charset="-122"/>
                <a:ea typeface="微软雅黑" pitchFamily="34" charset="-122"/>
              </a:rPr>
              <a:t>协调器是网络各节点信息的汇聚点，是网络的核心节点，负责组建、维护和管理网络，并通过串口实现各节点与上位机的数据传递；</a:t>
            </a:r>
            <a:r>
              <a:rPr lang="en-US" altLang="zh-CN" sz="2000" b="1" dirty="0">
                <a:solidFill>
                  <a:schemeClr val="bg1"/>
                </a:solidFill>
                <a:latin typeface="微软雅黑" pitchFamily="34" charset="-122"/>
                <a:ea typeface="微软雅黑" pitchFamily="34" charset="-122"/>
              </a:rPr>
              <a:t>ZigBee</a:t>
            </a:r>
            <a:r>
              <a:rPr lang="zh-CN" altLang="en-US" sz="2000" b="1" dirty="0">
                <a:solidFill>
                  <a:schemeClr val="bg1"/>
                </a:solidFill>
                <a:latin typeface="微软雅黑" pitchFamily="34" charset="-122"/>
                <a:ea typeface="微软雅黑" pitchFamily="34" charset="-122"/>
              </a:rPr>
              <a:t>协调器有较强的通信能力、处理能力和发射能力，能够把数据发送至远程控制端。</a:t>
            </a:r>
          </a:p>
        </p:txBody>
      </p:sp>
      <p:pic>
        <p:nvPicPr>
          <p:cNvPr id="27654" name="Picture 4"/>
          <p:cNvPicPr>
            <a:picLocks noChangeAspect="1" noChangeArrowheads="1"/>
          </p:cNvPicPr>
          <p:nvPr/>
        </p:nvPicPr>
        <p:blipFill>
          <a:blip r:embed="rId2"/>
          <a:srcRect/>
          <a:stretch>
            <a:fillRect/>
          </a:stretch>
        </p:blipFill>
        <p:spPr bwMode="auto">
          <a:xfrm>
            <a:off x="4689854" y="301626"/>
            <a:ext cx="5221449" cy="4124325"/>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3" name="组合 7"/>
          <p:cNvGrpSpPr>
            <a:grpSpLocks/>
          </p:cNvGrpSpPr>
          <p:nvPr/>
        </p:nvGrpSpPr>
        <p:grpSpPr bwMode="auto">
          <a:xfrm>
            <a:off x="-10501" y="436563"/>
            <a:ext cx="8785108" cy="533400"/>
            <a:chOff x="-12700" y="573820"/>
            <a:chExt cx="6948161" cy="533389"/>
          </a:xfrm>
        </p:grpSpPr>
        <p:sp>
          <p:nvSpPr>
            <p:cNvPr id="28679" name="文本框 14"/>
            <p:cNvSpPr txBox="1">
              <a:spLocks noChangeArrowheads="1"/>
            </p:cNvSpPr>
            <p:nvPr/>
          </p:nvSpPr>
          <p:spPr bwMode="auto">
            <a:xfrm>
              <a:off x="524951" y="573820"/>
              <a:ext cx="6410510"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新知储备</a:t>
              </a:r>
              <a:endParaRPr lang="zh-CN" altLang="en-US" sz="3200" b="1">
                <a:solidFill>
                  <a:schemeClr val="bg1"/>
                </a:solidFill>
                <a:latin typeface="微软雅黑" pitchFamily="34" charset="-122"/>
                <a:ea typeface="微软雅黑" pitchFamily="34" charset="-122"/>
                <a:cs typeface="Arial" charset="0"/>
              </a:endParaRPr>
            </a:p>
          </p:txBody>
        </p:sp>
        <p:sp>
          <p:nvSpPr>
            <p:cNvPr id="10" name="矩形 9"/>
            <p:cNvSpPr/>
            <p:nvPr/>
          </p:nvSpPr>
          <p:spPr>
            <a:xfrm>
              <a:off x="-12700" y="586520"/>
              <a:ext cx="393449" cy="520689"/>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5" name="矩形 14"/>
          <p:cNvSpPr/>
          <p:nvPr/>
        </p:nvSpPr>
        <p:spPr>
          <a:xfrm>
            <a:off x="156198" y="1338263"/>
            <a:ext cx="325520" cy="519112"/>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8675" name="文本框 14"/>
          <p:cNvSpPr txBox="1">
            <a:spLocks noChangeArrowheads="1"/>
          </p:cNvSpPr>
          <p:nvPr/>
        </p:nvSpPr>
        <p:spPr bwMode="auto">
          <a:xfrm>
            <a:off x="606413" y="1337311"/>
            <a:ext cx="5960432"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dirty="0">
                <a:solidFill>
                  <a:schemeClr val="bg1"/>
                </a:solidFill>
                <a:latin typeface="微软雅黑" pitchFamily="34" charset="-122"/>
                <a:ea typeface="微软雅黑" pitchFamily="34" charset="-122"/>
                <a:cs typeface="Arial" charset="0"/>
              </a:rPr>
              <a:t>问题四：</a:t>
            </a:r>
            <a:r>
              <a:rPr lang="en-US" altLang="en-US" sz="3200" b="1" dirty="0">
                <a:solidFill>
                  <a:schemeClr val="bg1"/>
                </a:solidFill>
                <a:latin typeface="微软雅黑" pitchFamily="34" charset="-122"/>
                <a:ea typeface="微软雅黑" pitchFamily="34" charset="-122"/>
                <a:cs typeface="Arial" charset="0"/>
              </a:rPr>
              <a:t> ZigBee</a:t>
            </a:r>
            <a:r>
              <a:rPr lang="zh-CN" altLang="en-US" sz="3200" b="1" dirty="0">
                <a:solidFill>
                  <a:schemeClr val="bg1"/>
                </a:solidFill>
                <a:latin typeface="微软雅黑" pitchFamily="34" charset="-122"/>
                <a:ea typeface="微软雅黑" pitchFamily="34" charset="-122"/>
                <a:cs typeface="Arial" charset="0"/>
              </a:rPr>
              <a:t>组网？</a:t>
            </a:r>
            <a:endParaRPr lang="zh-CN" altLang="en-US" sz="3200" b="1" dirty="0">
              <a:solidFill>
                <a:srgbClr val="FFC000"/>
              </a:solidFill>
              <a:latin typeface="微软雅黑" pitchFamily="34" charset="-122"/>
              <a:ea typeface="微软雅黑" pitchFamily="34" charset="-122"/>
              <a:cs typeface="Arial" charset="0"/>
            </a:endParaRPr>
          </a:p>
        </p:txBody>
      </p:sp>
      <p:sp>
        <p:nvSpPr>
          <p:cNvPr id="28676" name="矩形 22"/>
          <p:cNvSpPr>
            <a:spLocks noChangeArrowheads="1"/>
          </p:cNvSpPr>
          <p:nvPr/>
        </p:nvSpPr>
        <p:spPr bwMode="auto">
          <a:xfrm>
            <a:off x="532908" y="2098676"/>
            <a:ext cx="2295821" cy="369332"/>
          </a:xfrm>
          <a:prstGeom prst="rect">
            <a:avLst/>
          </a:prstGeom>
          <a:noFill/>
          <a:ln w="9525">
            <a:noFill/>
            <a:miter lim="800000"/>
            <a:headEnd/>
            <a:tailEnd/>
          </a:ln>
        </p:spPr>
        <p:txBody>
          <a:bodyPr wrap="none">
            <a:spAutoFit/>
          </a:bodyPr>
          <a:lstStyle/>
          <a:p>
            <a:r>
              <a:rPr lang="en-US" altLang="zh-CN" b="1" dirty="0">
                <a:solidFill>
                  <a:schemeClr val="bg1"/>
                </a:solidFill>
                <a:latin typeface="微软雅黑" pitchFamily="34" charset="-122"/>
                <a:ea typeface="微软雅黑" pitchFamily="34" charset="-122"/>
              </a:rPr>
              <a:t>(2).ZigBee</a:t>
            </a:r>
            <a:r>
              <a:rPr lang="zh-CN" altLang="en-US" b="1" dirty="0">
                <a:solidFill>
                  <a:schemeClr val="bg1"/>
                </a:solidFill>
                <a:latin typeface="微软雅黑" pitchFamily="34" charset="-122"/>
                <a:ea typeface="微软雅黑" pitchFamily="34" charset="-122"/>
              </a:rPr>
              <a:t>组网设备</a:t>
            </a:r>
            <a:endParaRPr lang="zh-CN" altLang="en-US" b="1" dirty="0">
              <a:latin typeface="Calibri" pitchFamily="34" charset="0"/>
            </a:endParaRPr>
          </a:p>
        </p:txBody>
      </p:sp>
      <p:sp>
        <p:nvSpPr>
          <p:cNvPr id="28677" name="矩形 26"/>
          <p:cNvSpPr>
            <a:spLocks noChangeArrowheads="1"/>
          </p:cNvSpPr>
          <p:nvPr/>
        </p:nvSpPr>
        <p:spPr bwMode="auto">
          <a:xfrm>
            <a:off x="609038" y="2828926"/>
            <a:ext cx="3949558" cy="3785652"/>
          </a:xfrm>
          <a:prstGeom prst="rect">
            <a:avLst/>
          </a:prstGeom>
          <a:noFill/>
          <a:ln w="9525">
            <a:noFill/>
            <a:miter lim="800000"/>
            <a:headEnd/>
            <a:tailEnd/>
          </a:ln>
        </p:spPr>
        <p:txBody>
          <a:bodyPr>
            <a:spAutoFit/>
          </a:bodyPr>
          <a:lstStyle/>
          <a:p>
            <a:pPr algn="just">
              <a:lnSpc>
                <a:spcPct val="150000"/>
              </a:lnSpc>
            </a:pPr>
            <a:r>
              <a:rPr lang="zh-CN" altLang="en-US" sz="2000" b="1" dirty="0">
                <a:solidFill>
                  <a:schemeClr val="bg1"/>
                </a:solidFill>
                <a:latin typeface="微软雅黑" pitchFamily="34" charset="-122"/>
                <a:ea typeface="微软雅黑" pitchFamily="34" charset="-122"/>
              </a:rPr>
              <a:t>路由器节点：</a:t>
            </a:r>
            <a:endParaRPr lang="en-US" altLang="zh-CN" sz="2000" b="1" dirty="0">
              <a:solidFill>
                <a:schemeClr val="bg1"/>
              </a:solidFill>
              <a:latin typeface="微软雅黑" pitchFamily="34" charset="-122"/>
              <a:ea typeface="微软雅黑" pitchFamily="34" charset="-122"/>
            </a:endParaRPr>
          </a:p>
          <a:p>
            <a:pPr algn="just">
              <a:lnSpc>
                <a:spcPct val="150000"/>
              </a:lnSpc>
            </a:pPr>
            <a:r>
              <a:rPr lang="en-US" altLang="zh-CN" sz="2000" b="1" dirty="0">
                <a:solidFill>
                  <a:schemeClr val="bg1"/>
                </a:solidFill>
                <a:latin typeface="微软雅黑" pitchFamily="34" charset="-122"/>
                <a:ea typeface="微软雅黑" pitchFamily="34" charset="-122"/>
              </a:rPr>
              <a:t>         </a:t>
            </a:r>
            <a:r>
              <a:rPr lang="zh-CN" altLang="en-US" sz="2000" b="1" dirty="0">
                <a:solidFill>
                  <a:schemeClr val="bg1"/>
                </a:solidFill>
                <a:latin typeface="微软雅黑" pitchFamily="34" charset="-122"/>
                <a:ea typeface="微软雅黑" pitchFamily="34" charset="-122"/>
              </a:rPr>
              <a:t>负责转发数据资料包，进行数据的路由路径寻找和路由维护，允许节点加入网络并辅助其子节点通信；路由器节点是终端节点和协调器节点的中继，它为终端节点和协调器节点之间的通信进行接力。</a:t>
            </a:r>
          </a:p>
        </p:txBody>
      </p:sp>
      <p:pic>
        <p:nvPicPr>
          <p:cNvPr id="28678" name="Picture 4"/>
          <p:cNvPicPr>
            <a:picLocks noChangeAspect="1" noChangeArrowheads="1"/>
          </p:cNvPicPr>
          <p:nvPr/>
        </p:nvPicPr>
        <p:blipFill>
          <a:blip r:embed="rId2"/>
          <a:srcRect/>
          <a:stretch>
            <a:fillRect/>
          </a:stretch>
        </p:blipFill>
        <p:spPr bwMode="auto">
          <a:xfrm>
            <a:off x="4689854" y="301626"/>
            <a:ext cx="5221449" cy="4124325"/>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7" name="组合 7"/>
          <p:cNvGrpSpPr>
            <a:grpSpLocks/>
          </p:cNvGrpSpPr>
          <p:nvPr/>
        </p:nvGrpSpPr>
        <p:grpSpPr bwMode="auto">
          <a:xfrm>
            <a:off x="-10501" y="436563"/>
            <a:ext cx="8785108" cy="533400"/>
            <a:chOff x="-12700" y="573820"/>
            <a:chExt cx="6948161" cy="533389"/>
          </a:xfrm>
        </p:grpSpPr>
        <p:sp>
          <p:nvSpPr>
            <p:cNvPr id="29706" name="文本框 14"/>
            <p:cNvSpPr txBox="1">
              <a:spLocks noChangeArrowheads="1"/>
            </p:cNvSpPr>
            <p:nvPr/>
          </p:nvSpPr>
          <p:spPr bwMode="auto">
            <a:xfrm>
              <a:off x="524951" y="573820"/>
              <a:ext cx="6410510"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新知储备</a:t>
              </a:r>
              <a:endParaRPr lang="zh-CN" altLang="en-US" sz="3200" b="1">
                <a:solidFill>
                  <a:schemeClr val="bg1"/>
                </a:solidFill>
                <a:latin typeface="微软雅黑" pitchFamily="34" charset="-122"/>
                <a:ea typeface="微软雅黑" pitchFamily="34" charset="-122"/>
                <a:cs typeface="Arial" charset="0"/>
              </a:endParaRPr>
            </a:p>
          </p:txBody>
        </p:sp>
        <p:sp>
          <p:nvSpPr>
            <p:cNvPr id="10" name="矩形 9"/>
            <p:cNvSpPr/>
            <p:nvPr/>
          </p:nvSpPr>
          <p:spPr>
            <a:xfrm>
              <a:off x="-12700" y="586520"/>
              <a:ext cx="393449" cy="520689"/>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5" name="矩形 14"/>
          <p:cNvSpPr/>
          <p:nvPr/>
        </p:nvSpPr>
        <p:spPr>
          <a:xfrm>
            <a:off x="156198" y="1338263"/>
            <a:ext cx="325520" cy="519112"/>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9699" name="文本框 14"/>
          <p:cNvSpPr txBox="1">
            <a:spLocks noChangeArrowheads="1"/>
          </p:cNvSpPr>
          <p:nvPr/>
        </p:nvSpPr>
        <p:spPr bwMode="auto">
          <a:xfrm>
            <a:off x="606413" y="1337311"/>
            <a:ext cx="5960432"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dirty="0">
                <a:solidFill>
                  <a:schemeClr val="bg1"/>
                </a:solidFill>
                <a:latin typeface="微软雅黑" pitchFamily="34" charset="-122"/>
                <a:ea typeface="微软雅黑" pitchFamily="34" charset="-122"/>
                <a:cs typeface="Arial" charset="0"/>
              </a:rPr>
              <a:t>问题四：</a:t>
            </a:r>
            <a:r>
              <a:rPr lang="en-US" altLang="en-US" sz="3200" b="1" dirty="0">
                <a:solidFill>
                  <a:schemeClr val="bg1"/>
                </a:solidFill>
                <a:latin typeface="微软雅黑" pitchFamily="34" charset="-122"/>
                <a:ea typeface="微软雅黑" pitchFamily="34" charset="-122"/>
                <a:cs typeface="Arial" charset="0"/>
              </a:rPr>
              <a:t> ZigBee</a:t>
            </a:r>
            <a:r>
              <a:rPr lang="zh-CN" altLang="en-US" sz="3200" b="1" dirty="0">
                <a:solidFill>
                  <a:schemeClr val="bg1"/>
                </a:solidFill>
                <a:latin typeface="微软雅黑" pitchFamily="34" charset="-122"/>
                <a:ea typeface="微软雅黑" pitchFamily="34" charset="-122"/>
                <a:cs typeface="Arial" charset="0"/>
              </a:rPr>
              <a:t>组网？</a:t>
            </a:r>
            <a:endParaRPr lang="zh-CN" altLang="en-US" sz="3200" b="1" dirty="0">
              <a:solidFill>
                <a:srgbClr val="FFC000"/>
              </a:solidFill>
              <a:latin typeface="微软雅黑" pitchFamily="34" charset="-122"/>
              <a:ea typeface="微软雅黑" pitchFamily="34" charset="-122"/>
              <a:cs typeface="Arial" charset="0"/>
            </a:endParaRPr>
          </a:p>
        </p:txBody>
      </p:sp>
      <p:sp>
        <p:nvSpPr>
          <p:cNvPr id="29700" name="矩形 22"/>
          <p:cNvSpPr>
            <a:spLocks noChangeArrowheads="1"/>
          </p:cNvSpPr>
          <p:nvPr/>
        </p:nvSpPr>
        <p:spPr bwMode="auto">
          <a:xfrm>
            <a:off x="532908" y="2098676"/>
            <a:ext cx="2295821" cy="369332"/>
          </a:xfrm>
          <a:prstGeom prst="rect">
            <a:avLst/>
          </a:prstGeom>
          <a:noFill/>
          <a:ln w="9525">
            <a:noFill/>
            <a:miter lim="800000"/>
            <a:headEnd/>
            <a:tailEnd/>
          </a:ln>
        </p:spPr>
        <p:txBody>
          <a:bodyPr wrap="none">
            <a:spAutoFit/>
          </a:bodyPr>
          <a:lstStyle/>
          <a:p>
            <a:r>
              <a:rPr lang="en-US" altLang="zh-CN" b="1" dirty="0">
                <a:solidFill>
                  <a:schemeClr val="bg1"/>
                </a:solidFill>
                <a:latin typeface="微软雅黑" pitchFamily="34" charset="-122"/>
                <a:ea typeface="微软雅黑" pitchFamily="34" charset="-122"/>
              </a:rPr>
              <a:t>(2).ZigBee</a:t>
            </a:r>
            <a:r>
              <a:rPr lang="zh-CN" altLang="en-US" b="1" dirty="0">
                <a:solidFill>
                  <a:schemeClr val="bg1"/>
                </a:solidFill>
                <a:latin typeface="微软雅黑" pitchFamily="34" charset="-122"/>
                <a:ea typeface="微软雅黑" pitchFamily="34" charset="-122"/>
              </a:rPr>
              <a:t>组网设备</a:t>
            </a:r>
            <a:endParaRPr lang="zh-CN" altLang="en-US" b="1" dirty="0">
              <a:latin typeface="Calibri" pitchFamily="34" charset="0"/>
            </a:endParaRPr>
          </a:p>
        </p:txBody>
      </p:sp>
      <p:sp>
        <p:nvSpPr>
          <p:cNvPr id="29701" name="矩形 23"/>
          <p:cNvSpPr>
            <a:spLocks noChangeArrowheads="1"/>
          </p:cNvSpPr>
          <p:nvPr/>
        </p:nvSpPr>
        <p:spPr bwMode="auto">
          <a:xfrm>
            <a:off x="602475" y="2932114"/>
            <a:ext cx="3358895" cy="1754187"/>
          </a:xfrm>
          <a:prstGeom prst="rect">
            <a:avLst/>
          </a:prstGeom>
          <a:noFill/>
          <a:ln w="9525">
            <a:noFill/>
            <a:miter lim="800000"/>
            <a:headEnd/>
            <a:tailEnd/>
          </a:ln>
        </p:spPr>
        <p:txBody>
          <a:bodyPr>
            <a:spAutoFit/>
          </a:bodyPr>
          <a:lstStyle/>
          <a:p>
            <a:pPr algn="just">
              <a:lnSpc>
                <a:spcPct val="150000"/>
              </a:lnSpc>
            </a:pPr>
            <a:r>
              <a:rPr lang="zh-CN" altLang="en-US" b="1" dirty="0">
                <a:solidFill>
                  <a:schemeClr val="bg1"/>
                </a:solidFill>
                <a:latin typeface="微软雅黑" pitchFamily="34" charset="-122"/>
                <a:ea typeface="微软雅黑" pitchFamily="34" charset="-122"/>
              </a:rPr>
              <a:t>终端节点：</a:t>
            </a:r>
            <a:endParaRPr lang="en-US" altLang="zh-CN" b="1" dirty="0">
              <a:solidFill>
                <a:schemeClr val="bg1"/>
              </a:solidFill>
              <a:latin typeface="微软雅黑" pitchFamily="34" charset="-122"/>
              <a:ea typeface="微软雅黑" pitchFamily="34" charset="-122"/>
            </a:endParaRPr>
          </a:p>
          <a:p>
            <a:pPr algn="just">
              <a:lnSpc>
                <a:spcPct val="150000"/>
              </a:lnSpc>
            </a:pPr>
            <a:r>
              <a:rPr lang="en-US" altLang="zh-CN" b="1" dirty="0">
                <a:solidFill>
                  <a:schemeClr val="bg1"/>
                </a:solidFill>
                <a:latin typeface="微软雅黑" pitchFamily="34" charset="-122"/>
                <a:ea typeface="微软雅黑" pitchFamily="34" charset="-122"/>
              </a:rPr>
              <a:t>         </a:t>
            </a:r>
            <a:r>
              <a:rPr lang="zh-CN" altLang="en-US" b="1" dirty="0">
                <a:solidFill>
                  <a:schemeClr val="bg1"/>
                </a:solidFill>
                <a:latin typeface="微软雅黑" pitchFamily="34" charset="-122"/>
                <a:ea typeface="微软雅黑" pitchFamily="34" charset="-122"/>
              </a:rPr>
              <a:t>终端节点可以直接与协调器节点相连，也可以通过路由器节点与协调器节点相连。</a:t>
            </a:r>
          </a:p>
        </p:txBody>
      </p:sp>
      <p:pic>
        <p:nvPicPr>
          <p:cNvPr id="29702" name="Picture 2"/>
          <p:cNvPicPr>
            <a:picLocks noChangeAspect="1" noChangeArrowheads="1"/>
          </p:cNvPicPr>
          <p:nvPr/>
        </p:nvPicPr>
        <p:blipFill>
          <a:blip r:embed="rId2"/>
          <a:srcRect/>
          <a:stretch>
            <a:fillRect/>
          </a:stretch>
        </p:blipFill>
        <p:spPr bwMode="auto">
          <a:xfrm>
            <a:off x="5608661" y="300039"/>
            <a:ext cx="4285578" cy="3521075"/>
          </a:xfrm>
          <a:prstGeom prst="rect">
            <a:avLst/>
          </a:prstGeom>
          <a:noFill/>
          <a:ln w="9525">
            <a:noFill/>
            <a:miter lim="800000"/>
            <a:headEnd/>
            <a:tailEnd/>
          </a:ln>
        </p:spPr>
      </p:pic>
      <p:pic>
        <p:nvPicPr>
          <p:cNvPr id="29703" name="Picture 3"/>
          <p:cNvPicPr>
            <a:picLocks noChangeAspect="1" noChangeArrowheads="1"/>
          </p:cNvPicPr>
          <p:nvPr/>
        </p:nvPicPr>
        <p:blipFill>
          <a:blip r:embed="rId3"/>
          <a:srcRect/>
          <a:stretch>
            <a:fillRect/>
          </a:stretch>
        </p:blipFill>
        <p:spPr bwMode="auto">
          <a:xfrm>
            <a:off x="4693791" y="4492626"/>
            <a:ext cx="2516219" cy="2282825"/>
          </a:xfrm>
          <a:prstGeom prst="rect">
            <a:avLst/>
          </a:prstGeom>
          <a:noFill/>
          <a:ln w="9525">
            <a:noFill/>
            <a:miter lim="800000"/>
            <a:headEnd/>
            <a:tailEnd/>
          </a:ln>
        </p:spPr>
      </p:pic>
      <p:pic>
        <p:nvPicPr>
          <p:cNvPr id="29704" name="Picture 2"/>
          <p:cNvPicPr>
            <a:picLocks noChangeAspect="1" noChangeArrowheads="1"/>
          </p:cNvPicPr>
          <p:nvPr/>
        </p:nvPicPr>
        <p:blipFill>
          <a:blip r:embed="rId4"/>
          <a:srcRect/>
          <a:stretch>
            <a:fillRect/>
          </a:stretch>
        </p:blipFill>
        <p:spPr bwMode="auto">
          <a:xfrm>
            <a:off x="7246762" y="4471988"/>
            <a:ext cx="2650101" cy="2317750"/>
          </a:xfrm>
          <a:prstGeom prst="rect">
            <a:avLst/>
          </a:prstGeom>
          <a:noFill/>
          <a:ln w="9525">
            <a:noFill/>
            <a:miter lim="800000"/>
            <a:headEnd/>
            <a:tailEnd/>
          </a:ln>
        </p:spPr>
      </p:pic>
      <p:pic>
        <p:nvPicPr>
          <p:cNvPr id="29705" name="Picture 4"/>
          <p:cNvPicPr>
            <a:picLocks noChangeAspect="1" noChangeArrowheads="1"/>
          </p:cNvPicPr>
          <p:nvPr/>
        </p:nvPicPr>
        <p:blipFill>
          <a:blip r:embed="rId5"/>
          <a:srcRect/>
          <a:stretch>
            <a:fillRect/>
          </a:stretch>
        </p:blipFill>
        <p:spPr bwMode="auto">
          <a:xfrm>
            <a:off x="4689854" y="301626"/>
            <a:ext cx="5221449" cy="4124325"/>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组合 7"/>
          <p:cNvGrpSpPr>
            <a:grpSpLocks/>
          </p:cNvGrpSpPr>
          <p:nvPr/>
        </p:nvGrpSpPr>
        <p:grpSpPr bwMode="auto">
          <a:xfrm>
            <a:off x="-10501" y="436563"/>
            <a:ext cx="8785108" cy="533400"/>
            <a:chOff x="-12700" y="573820"/>
            <a:chExt cx="6948161" cy="533389"/>
          </a:xfrm>
        </p:grpSpPr>
        <p:sp>
          <p:nvSpPr>
            <p:cNvPr id="30727" name="文本框 14"/>
            <p:cNvSpPr txBox="1">
              <a:spLocks noChangeArrowheads="1"/>
            </p:cNvSpPr>
            <p:nvPr/>
          </p:nvSpPr>
          <p:spPr bwMode="auto">
            <a:xfrm>
              <a:off x="524951" y="573820"/>
              <a:ext cx="6410510"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新知储备</a:t>
              </a:r>
              <a:endParaRPr lang="zh-CN" altLang="en-US" sz="3200" b="1">
                <a:solidFill>
                  <a:schemeClr val="bg1"/>
                </a:solidFill>
                <a:latin typeface="微软雅黑" pitchFamily="34" charset="-122"/>
                <a:ea typeface="微软雅黑" pitchFamily="34" charset="-122"/>
                <a:cs typeface="Arial" charset="0"/>
              </a:endParaRPr>
            </a:p>
          </p:txBody>
        </p:sp>
        <p:sp>
          <p:nvSpPr>
            <p:cNvPr id="10" name="矩形 9"/>
            <p:cNvSpPr/>
            <p:nvPr/>
          </p:nvSpPr>
          <p:spPr>
            <a:xfrm>
              <a:off x="-12700" y="586520"/>
              <a:ext cx="393449" cy="520689"/>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5" name="矩形 14"/>
          <p:cNvSpPr/>
          <p:nvPr/>
        </p:nvSpPr>
        <p:spPr>
          <a:xfrm>
            <a:off x="156198" y="1338263"/>
            <a:ext cx="325520" cy="519112"/>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0723" name="文本框 14"/>
          <p:cNvSpPr txBox="1">
            <a:spLocks noChangeArrowheads="1"/>
          </p:cNvSpPr>
          <p:nvPr/>
        </p:nvSpPr>
        <p:spPr bwMode="auto">
          <a:xfrm>
            <a:off x="606413" y="1337311"/>
            <a:ext cx="5960432"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dirty="0">
                <a:solidFill>
                  <a:schemeClr val="bg1"/>
                </a:solidFill>
                <a:latin typeface="微软雅黑" pitchFamily="34" charset="-122"/>
                <a:ea typeface="微软雅黑" pitchFamily="34" charset="-122"/>
                <a:cs typeface="Arial" charset="0"/>
              </a:rPr>
              <a:t>问题四：</a:t>
            </a:r>
            <a:r>
              <a:rPr lang="en-US" altLang="en-US" sz="3200" b="1" dirty="0">
                <a:solidFill>
                  <a:schemeClr val="bg1"/>
                </a:solidFill>
                <a:latin typeface="微软雅黑" pitchFamily="34" charset="-122"/>
                <a:ea typeface="微软雅黑" pitchFamily="34" charset="-122"/>
                <a:cs typeface="Arial" charset="0"/>
              </a:rPr>
              <a:t> ZigBee</a:t>
            </a:r>
            <a:r>
              <a:rPr lang="zh-CN" altLang="en-US" sz="3200" b="1" dirty="0">
                <a:solidFill>
                  <a:schemeClr val="bg1"/>
                </a:solidFill>
                <a:latin typeface="微软雅黑" pitchFamily="34" charset="-122"/>
                <a:ea typeface="微软雅黑" pitchFamily="34" charset="-122"/>
                <a:cs typeface="Arial" charset="0"/>
              </a:rPr>
              <a:t>组网？</a:t>
            </a:r>
            <a:endParaRPr lang="zh-CN" altLang="en-US" sz="3200" b="1" dirty="0">
              <a:solidFill>
                <a:srgbClr val="FFC000"/>
              </a:solidFill>
              <a:latin typeface="微软雅黑" pitchFamily="34" charset="-122"/>
              <a:ea typeface="微软雅黑" pitchFamily="34" charset="-122"/>
              <a:cs typeface="Arial" charset="0"/>
            </a:endParaRPr>
          </a:p>
        </p:txBody>
      </p:sp>
      <p:sp>
        <p:nvSpPr>
          <p:cNvPr id="30724" name="矩形 11"/>
          <p:cNvSpPr>
            <a:spLocks noChangeArrowheads="1"/>
          </p:cNvSpPr>
          <p:nvPr/>
        </p:nvSpPr>
        <p:spPr bwMode="auto">
          <a:xfrm>
            <a:off x="628727" y="2967039"/>
            <a:ext cx="8917678" cy="3806825"/>
          </a:xfrm>
          <a:prstGeom prst="rect">
            <a:avLst/>
          </a:prstGeom>
          <a:noFill/>
          <a:ln w="9525">
            <a:noFill/>
            <a:miter lim="800000"/>
            <a:headEnd/>
            <a:tailEnd/>
          </a:ln>
        </p:spPr>
        <p:txBody>
          <a:bodyPr>
            <a:spAutoFit/>
          </a:bodyPr>
          <a:lstStyle/>
          <a:p>
            <a:pPr>
              <a:lnSpc>
                <a:spcPct val="150000"/>
              </a:lnSpc>
            </a:pPr>
            <a:r>
              <a:rPr lang="zh-CN" altLang="en-US" b="1" dirty="0">
                <a:solidFill>
                  <a:schemeClr val="bg1"/>
                </a:solidFill>
                <a:latin typeface="Calibri" pitchFamily="34" charset="0"/>
              </a:rPr>
              <a:t>        </a:t>
            </a:r>
            <a:r>
              <a:rPr lang="en-US" altLang="zh-CN" b="1" dirty="0">
                <a:solidFill>
                  <a:schemeClr val="bg1"/>
                </a:solidFill>
                <a:latin typeface="Calibri" pitchFamily="34" charset="0"/>
              </a:rPr>
              <a:t>(1)</a:t>
            </a:r>
            <a:r>
              <a:rPr lang="zh-CN" altLang="en-US" b="1" dirty="0">
                <a:solidFill>
                  <a:schemeClr val="bg1"/>
                </a:solidFill>
                <a:latin typeface="Calibri" pitchFamily="34" charset="0"/>
              </a:rPr>
              <a:t>节点是</a:t>
            </a:r>
            <a:r>
              <a:rPr lang="en-US" altLang="zh-CN" b="1" dirty="0">
                <a:solidFill>
                  <a:schemeClr val="bg1"/>
                </a:solidFill>
                <a:latin typeface="Calibri" pitchFamily="34" charset="0"/>
              </a:rPr>
              <a:t>FFD</a:t>
            </a:r>
            <a:r>
              <a:rPr lang="zh-CN" altLang="en-US" b="1" dirty="0">
                <a:solidFill>
                  <a:schemeClr val="bg1"/>
                </a:solidFill>
                <a:latin typeface="Calibri" pitchFamily="34" charset="0"/>
              </a:rPr>
              <a:t>节点，具备</a:t>
            </a:r>
            <a:r>
              <a:rPr lang="en-US" altLang="zh-CN" b="1" dirty="0" err="1">
                <a:solidFill>
                  <a:schemeClr val="bg1"/>
                </a:solidFill>
                <a:latin typeface="Calibri" pitchFamily="34" charset="0"/>
              </a:rPr>
              <a:t>zigbee</a:t>
            </a:r>
            <a:r>
              <a:rPr lang="zh-CN" altLang="en-US" b="1" dirty="0">
                <a:solidFill>
                  <a:schemeClr val="bg1"/>
                </a:solidFill>
                <a:latin typeface="Calibri" pitchFamily="34" charset="0"/>
              </a:rPr>
              <a:t>协调器的能力</a:t>
            </a:r>
            <a:r>
              <a:rPr lang="en-US" altLang="zh-CN" b="1" dirty="0">
                <a:solidFill>
                  <a:schemeClr val="bg1"/>
                </a:solidFill>
                <a:latin typeface="Calibri" pitchFamily="34" charset="0"/>
              </a:rPr>
              <a:t>;</a:t>
            </a:r>
          </a:p>
          <a:p>
            <a:pPr>
              <a:lnSpc>
                <a:spcPct val="150000"/>
              </a:lnSpc>
            </a:pPr>
            <a:r>
              <a:rPr lang="en-US" altLang="zh-CN" b="1" dirty="0">
                <a:solidFill>
                  <a:schemeClr val="bg1"/>
                </a:solidFill>
                <a:latin typeface="Calibri" pitchFamily="34" charset="0"/>
              </a:rPr>
              <a:t>        (2)</a:t>
            </a:r>
            <a:r>
              <a:rPr lang="zh-CN" altLang="en-US" b="1" dirty="0">
                <a:solidFill>
                  <a:schemeClr val="bg1"/>
                </a:solidFill>
                <a:latin typeface="Calibri" pitchFamily="34" charset="0"/>
              </a:rPr>
              <a:t>节点还没有与其他网络连接，当节点已经与其他网络连接时，此节点只能作为该网络的子节点，因为一个</a:t>
            </a:r>
            <a:r>
              <a:rPr lang="en-US" altLang="zh-CN" b="1" dirty="0" err="1">
                <a:solidFill>
                  <a:schemeClr val="bg1"/>
                </a:solidFill>
                <a:latin typeface="Calibri" pitchFamily="34" charset="0"/>
              </a:rPr>
              <a:t>zigbee</a:t>
            </a:r>
            <a:r>
              <a:rPr lang="zh-CN" altLang="en-US" b="1" dirty="0">
                <a:solidFill>
                  <a:schemeClr val="bg1"/>
                </a:solidFill>
                <a:latin typeface="Calibri" pitchFamily="34" charset="0"/>
              </a:rPr>
              <a:t>网络中有且只有一个网络协调器。</a:t>
            </a:r>
            <a:endParaRPr lang="en-US" altLang="zh-CN" b="1" dirty="0">
              <a:solidFill>
                <a:schemeClr val="bg1"/>
              </a:solidFill>
              <a:latin typeface="Calibri" pitchFamily="34" charset="0"/>
            </a:endParaRPr>
          </a:p>
          <a:p>
            <a:pPr>
              <a:lnSpc>
                <a:spcPct val="150000"/>
              </a:lnSpc>
            </a:pPr>
            <a:endParaRPr lang="zh-CN" altLang="en-US" b="1" dirty="0">
              <a:solidFill>
                <a:schemeClr val="bg1"/>
              </a:solidFill>
              <a:latin typeface="Calibri" pitchFamily="34" charset="0"/>
            </a:endParaRPr>
          </a:p>
          <a:p>
            <a:pPr>
              <a:lnSpc>
                <a:spcPct val="150000"/>
              </a:lnSpc>
            </a:pPr>
            <a:r>
              <a:rPr lang="zh-CN" altLang="en-US" b="1" dirty="0">
                <a:solidFill>
                  <a:schemeClr val="bg1"/>
                </a:solidFill>
                <a:latin typeface="Calibri" pitchFamily="34" charset="0"/>
              </a:rPr>
              <a:t>          全功能设备（</a:t>
            </a:r>
            <a:r>
              <a:rPr lang="en-US" altLang="zh-CN" b="1" dirty="0">
                <a:solidFill>
                  <a:schemeClr val="bg1"/>
                </a:solidFill>
                <a:latin typeface="Calibri" pitchFamily="34" charset="0"/>
              </a:rPr>
              <a:t>FFD</a:t>
            </a:r>
            <a:r>
              <a:rPr lang="zh-CN" altLang="en-US" b="1" dirty="0">
                <a:solidFill>
                  <a:schemeClr val="bg1"/>
                </a:solidFill>
                <a:latin typeface="Calibri" pitchFamily="34" charset="0"/>
              </a:rPr>
              <a:t>）：设备可提供全部的</a:t>
            </a:r>
            <a:r>
              <a:rPr lang="en-US" altLang="zh-CN" b="1" dirty="0">
                <a:solidFill>
                  <a:schemeClr val="bg1"/>
                </a:solidFill>
                <a:latin typeface="Calibri" pitchFamily="34" charset="0"/>
              </a:rPr>
              <a:t>IEEE 802.15.4 MAC</a:t>
            </a:r>
            <a:r>
              <a:rPr lang="zh-CN" altLang="en-US" b="1" dirty="0">
                <a:solidFill>
                  <a:schemeClr val="bg1"/>
                </a:solidFill>
                <a:latin typeface="Calibri" pitchFamily="34" charset="0"/>
              </a:rPr>
              <a:t>服务，可充当热河</a:t>
            </a:r>
            <a:r>
              <a:rPr lang="en-US" altLang="zh-CN" b="1" dirty="0">
                <a:solidFill>
                  <a:schemeClr val="bg1"/>
                </a:solidFill>
                <a:latin typeface="Calibri" pitchFamily="34" charset="0"/>
              </a:rPr>
              <a:t>ZigBee</a:t>
            </a:r>
            <a:r>
              <a:rPr lang="zh-CN" altLang="en-US" b="1" dirty="0">
                <a:solidFill>
                  <a:schemeClr val="bg1"/>
                </a:solidFill>
                <a:latin typeface="Calibri" pitchFamily="34" charset="0"/>
              </a:rPr>
              <a:t>设备，因此</a:t>
            </a:r>
            <a:r>
              <a:rPr lang="en-US" altLang="zh-CN" b="1" dirty="0">
                <a:solidFill>
                  <a:schemeClr val="bg1"/>
                </a:solidFill>
                <a:latin typeface="Calibri" pitchFamily="34" charset="0"/>
              </a:rPr>
              <a:t>FFD</a:t>
            </a:r>
            <a:r>
              <a:rPr lang="zh-CN" altLang="en-US" b="1" dirty="0">
                <a:solidFill>
                  <a:schemeClr val="bg1"/>
                </a:solidFill>
                <a:latin typeface="Calibri" pitchFamily="34" charset="0"/>
              </a:rPr>
              <a:t>设备不仅可以发送和接收数据，还具备路由功能。</a:t>
            </a:r>
          </a:p>
          <a:p>
            <a:pPr>
              <a:lnSpc>
                <a:spcPct val="150000"/>
              </a:lnSpc>
            </a:pPr>
            <a:r>
              <a:rPr lang="zh-CN" altLang="en-US" b="1" dirty="0">
                <a:solidFill>
                  <a:schemeClr val="bg1"/>
                </a:solidFill>
                <a:latin typeface="Calibri" pitchFamily="34" charset="0"/>
              </a:rPr>
              <a:t>          精简功能设备（</a:t>
            </a:r>
            <a:r>
              <a:rPr lang="en-US" altLang="zh-CN" b="1" dirty="0">
                <a:solidFill>
                  <a:schemeClr val="bg1"/>
                </a:solidFill>
                <a:latin typeface="Calibri" pitchFamily="34" charset="0"/>
              </a:rPr>
              <a:t>RFD</a:t>
            </a:r>
            <a:r>
              <a:rPr lang="zh-CN" altLang="en-US" b="1" dirty="0">
                <a:solidFill>
                  <a:schemeClr val="bg1"/>
                </a:solidFill>
                <a:latin typeface="Calibri" pitchFamily="34" charset="0"/>
              </a:rPr>
              <a:t>）：设备只提供部分的</a:t>
            </a:r>
            <a:r>
              <a:rPr lang="en-US" altLang="zh-CN" b="1" dirty="0">
                <a:solidFill>
                  <a:schemeClr val="bg1"/>
                </a:solidFill>
                <a:latin typeface="Calibri" pitchFamily="34" charset="0"/>
              </a:rPr>
              <a:t>IEEE 802.15.4 MAC</a:t>
            </a:r>
            <a:r>
              <a:rPr lang="zh-CN" altLang="en-US" b="1" dirty="0">
                <a:solidFill>
                  <a:schemeClr val="bg1"/>
                </a:solidFill>
                <a:latin typeface="Calibri" pitchFamily="34" charset="0"/>
              </a:rPr>
              <a:t>服务，智能充当终端节点，不能充当协调点和路由节点，因此它只负责将采集的数据信息发送给协调点和路由点，并不具备数据转发、路由发现和路由维护等功能。</a:t>
            </a:r>
          </a:p>
        </p:txBody>
      </p:sp>
      <p:sp>
        <p:nvSpPr>
          <p:cNvPr id="30725" name="矩形 12"/>
          <p:cNvSpPr>
            <a:spLocks noChangeArrowheads="1"/>
          </p:cNvSpPr>
          <p:nvPr/>
        </p:nvSpPr>
        <p:spPr bwMode="auto">
          <a:xfrm>
            <a:off x="578849" y="1947863"/>
            <a:ext cx="2295821" cy="369332"/>
          </a:xfrm>
          <a:prstGeom prst="rect">
            <a:avLst/>
          </a:prstGeom>
          <a:noFill/>
          <a:ln w="9525">
            <a:noFill/>
            <a:miter lim="800000"/>
            <a:headEnd/>
            <a:tailEnd/>
          </a:ln>
        </p:spPr>
        <p:txBody>
          <a:bodyPr wrap="none">
            <a:spAutoFit/>
          </a:bodyPr>
          <a:lstStyle/>
          <a:p>
            <a:r>
              <a:rPr lang="en-US" altLang="zh-CN" b="1" dirty="0">
                <a:solidFill>
                  <a:schemeClr val="bg1"/>
                </a:solidFill>
                <a:latin typeface="微软雅黑" pitchFamily="34" charset="-122"/>
                <a:ea typeface="微软雅黑" pitchFamily="34" charset="-122"/>
              </a:rPr>
              <a:t>(2).ZigBee</a:t>
            </a:r>
            <a:r>
              <a:rPr lang="zh-CN" altLang="en-US" b="1" dirty="0">
                <a:solidFill>
                  <a:schemeClr val="bg1"/>
                </a:solidFill>
                <a:latin typeface="微软雅黑" pitchFamily="34" charset="-122"/>
                <a:ea typeface="微软雅黑" pitchFamily="34" charset="-122"/>
              </a:rPr>
              <a:t>组网设备</a:t>
            </a:r>
            <a:endParaRPr lang="zh-CN" altLang="en-US" b="1" dirty="0">
              <a:latin typeface="Calibri" pitchFamily="34" charset="0"/>
            </a:endParaRPr>
          </a:p>
        </p:txBody>
      </p:sp>
      <p:sp>
        <p:nvSpPr>
          <p:cNvPr id="30726" name="矩形 13"/>
          <p:cNvSpPr>
            <a:spLocks noChangeArrowheads="1"/>
          </p:cNvSpPr>
          <p:nvPr/>
        </p:nvSpPr>
        <p:spPr bwMode="auto">
          <a:xfrm>
            <a:off x="586725" y="2443163"/>
            <a:ext cx="9038435" cy="646331"/>
          </a:xfrm>
          <a:prstGeom prst="rect">
            <a:avLst/>
          </a:prstGeom>
          <a:noFill/>
          <a:ln w="9525">
            <a:noFill/>
            <a:miter lim="800000"/>
            <a:headEnd/>
            <a:tailEnd/>
          </a:ln>
        </p:spPr>
        <p:txBody>
          <a:bodyPr>
            <a:spAutoFit/>
          </a:bodyPr>
          <a:lstStyle/>
          <a:p>
            <a:r>
              <a:rPr lang="en-US" altLang="zh-CN" dirty="0">
                <a:solidFill>
                  <a:srgbClr val="FFFFFF"/>
                </a:solidFill>
                <a:latin typeface="微软雅黑" pitchFamily="34" charset="-122"/>
                <a:ea typeface="微软雅黑" pitchFamily="34" charset="-122"/>
              </a:rPr>
              <a:t>Zigbee</a:t>
            </a:r>
            <a:r>
              <a:rPr lang="zh-CN" altLang="en-US" dirty="0">
                <a:solidFill>
                  <a:srgbClr val="FFFFFF"/>
                </a:solidFill>
                <a:latin typeface="微软雅黑" pitchFamily="34" charset="-122"/>
                <a:ea typeface="微软雅黑" pitchFamily="34" charset="-122"/>
              </a:rPr>
              <a:t>网络的建立是由网络协调器发起的，任何一个</a:t>
            </a:r>
            <a:r>
              <a:rPr lang="en-US" altLang="zh-CN" dirty="0" err="1">
                <a:solidFill>
                  <a:srgbClr val="FFFFFF"/>
                </a:solidFill>
                <a:latin typeface="微软雅黑" pitchFamily="34" charset="-122"/>
                <a:ea typeface="微软雅黑" pitchFamily="34" charset="-122"/>
              </a:rPr>
              <a:t>zigbee</a:t>
            </a:r>
            <a:r>
              <a:rPr lang="zh-CN" altLang="en-US" dirty="0">
                <a:solidFill>
                  <a:srgbClr val="FFFFFF"/>
                </a:solidFill>
                <a:latin typeface="微软雅黑" pitchFamily="34" charset="-122"/>
                <a:ea typeface="微软雅黑" pitchFamily="34" charset="-122"/>
              </a:rPr>
              <a:t>节点要组建一个网络必须要满足以下两点要求：</a:t>
            </a:r>
          </a:p>
        </p:txBody>
      </p:sp>
    </p:spTree>
  </p:cSld>
  <p:clrMapOvr>
    <a:masterClrMapping/>
  </p:clrMapOvr>
  <p:transition spd="slow">
    <p:blinds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组合 7"/>
          <p:cNvGrpSpPr>
            <a:grpSpLocks/>
          </p:cNvGrpSpPr>
          <p:nvPr/>
        </p:nvGrpSpPr>
        <p:grpSpPr bwMode="auto">
          <a:xfrm>
            <a:off x="-10501" y="436563"/>
            <a:ext cx="8785108" cy="533400"/>
            <a:chOff x="-12700" y="573820"/>
            <a:chExt cx="6948161" cy="533389"/>
          </a:xfrm>
        </p:grpSpPr>
        <p:sp>
          <p:nvSpPr>
            <p:cNvPr id="31756" name="文本框 14"/>
            <p:cNvSpPr txBox="1">
              <a:spLocks noChangeArrowheads="1"/>
            </p:cNvSpPr>
            <p:nvPr/>
          </p:nvSpPr>
          <p:spPr bwMode="auto">
            <a:xfrm>
              <a:off x="524951" y="573820"/>
              <a:ext cx="6410510"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新知储备</a:t>
              </a:r>
              <a:endParaRPr lang="zh-CN" altLang="en-US" sz="3200" b="1">
                <a:solidFill>
                  <a:schemeClr val="bg1"/>
                </a:solidFill>
                <a:latin typeface="微软雅黑" pitchFamily="34" charset="-122"/>
                <a:ea typeface="微软雅黑" pitchFamily="34" charset="-122"/>
                <a:cs typeface="Arial" charset="0"/>
              </a:endParaRPr>
            </a:p>
          </p:txBody>
        </p:sp>
        <p:sp>
          <p:nvSpPr>
            <p:cNvPr id="10" name="矩形 9"/>
            <p:cNvSpPr/>
            <p:nvPr/>
          </p:nvSpPr>
          <p:spPr>
            <a:xfrm>
              <a:off x="-12700" y="586520"/>
              <a:ext cx="393449" cy="520689"/>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5" name="矩形 14"/>
          <p:cNvSpPr/>
          <p:nvPr/>
        </p:nvSpPr>
        <p:spPr>
          <a:xfrm>
            <a:off x="156198" y="1338263"/>
            <a:ext cx="325520" cy="519112"/>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1747" name="文本框 14"/>
          <p:cNvSpPr txBox="1">
            <a:spLocks noChangeArrowheads="1"/>
          </p:cNvSpPr>
          <p:nvPr/>
        </p:nvSpPr>
        <p:spPr bwMode="auto">
          <a:xfrm>
            <a:off x="606413" y="1337311"/>
            <a:ext cx="5960432"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dirty="0">
                <a:solidFill>
                  <a:schemeClr val="bg1"/>
                </a:solidFill>
                <a:latin typeface="微软雅黑" pitchFamily="34" charset="-122"/>
                <a:ea typeface="微软雅黑" pitchFamily="34" charset="-122"/>
                <a:cs typeface="Arial" charset="0"/>
              </a:rPr>
              <a:t>问题四：</a:t>
            </a:r>
            <a:r>
              <a:rPr lang="en-US" altLang="en-US" sz="3200" b="1" dirty="0">
                <a:solidFill>
                  <a:schemeClr val="bg1"/>
                </a:solidFill>
                <a:latin typeface="微软雅黑" pitchFamily="34" charset="-122"/>
                <a:ea typeface="微软雅黑" pitchFamily="34" charset="-122"/>
                <a:cs typeface="Arial" charset="0"/>
              </a:rPr>
              <a:t> ZigBee</a:t>
            </a:r>
            <a:r>
              <a:rPr lang="zh-CN" altLang="en-US" sz="3200" b="1" dirty="0">
                <a:solidFill>
                  <a:schemeClr val="bg1"/>
                </a:solidFill>
                <a:latin typeface="微软雅黑" pitchFamily="34" charset="-122"/>
                <a:ea typeface="微软雅黑" pitchFamily="34" charset="-122"/>
                <a:cs typeface="Arial" charset="0"/>
              </a:rPr>
              <a:t>组网？</a:t>
            </a:r>
            <a:endParaRPr lang="zh-CN" altLang="en-US" sz="3200" b="1" dirty="0">
              <a:solidFill>
                <a:srgbClr val="FFC000"/>
              </a:solidFill>
              <a:latin typeface="微软雅黑" pitchFamily="34" charset="-122"/>
              <a:ea typeface="微软雅黑" pitchFamily="34" charset="-122"/>
              <a:cs typeface="Arial" charset="0"/>
            </a:endParaRPr>
          </a:p>
        </p:txBody>
      </p:sp>
      <p:sp>
        <p:nvSpPr>
          <p:cNvPr id="31748" name="矩形 19"/>
          <p:cNvSpPr>
            <a:spLocks noChangeArrowheads="1"/>
          </p:cNvSpPr>
          <p:nvPr/>
        </p:nvSpPr>
        <p:spPr bwMode="auto">
          <a:xfrm>
            <a:off x="532908" y="2030413"/>
            <a:ext cx="2295821" cy="369332"/>
          </a:xfrm>
          <a:prstGeom prst="rect">
            <a:avLst/>
          </a:prstGeom>
          <a:noFill/>
          <a:ln w="9525">
            <a:noFill/>
            <a:miter lim="800000"/>
            <a:headEnd/>
            <a:tailEnd/>
          </a:ln>
        </p:spPr>
        <p:txBody>
          <a:bodyPr wrap="none">
            <a:spAutoFit/>
          </a:bodyPr>
          <a:lstStyle/>
          <a:p>
            <a:r>
              <a:rPr lang="en-US" altLang="zh-CN" b="1" dirty="0">
                <a:solidFill>
                  <a:schemeClr val="bg1"/>
                </a:solidFill>
                <a:latin typeface="微软雅黑" pitchFamily="34" charset="-122"/>
                <a:ea typeface="微软雅黑" pitchFamily="34" charset="-122"/>
              </a:rPr>
              <a:t>(3).ZigBee</a:t>
            </a:r>
            <a:r>
              <a:rPr lang="zh-CN" altLang="en-US" b="1" dirty="0">
                <a:solidFill>
                  <a:schemeClr val="bg1"/>
                </a:solidFill>
                <a:latin typeface="微软雅黑" pitchFamily="34" charset="-122"/>
                <a:ea typeface="微软雅黑" pitchFamily="34" charset="-122"/>
              </a:rPr>
              <a:t>网络拓扑</a:t>
            </a:r>
            <a:endParaRPr lang="zh-CN" altLang="en-US" b="1" dirty="0">
              <a:latin typeface="Calibri" pitchFamily="34" charset="0"/>
            </a:endParaRPr>
          </a:p>
        </p:txBody>
      </p:sp>
      <p:pic>
        <p:nvPicPr>
          <p:cNvPr id="31749" name="Picture 2"/>
          <p:cNvPicPr>
            <a:picLocks noChangeAspect="1" noChangeArrowheads="1"/>
          </p:cNvPicPr>
          <p:nvPr/>
        </p:nvPicPr>
        <p:blipFill>
          <a:blip r:embed="rId2"/>
          <a:srcRect/>
          <a:stretch>
            <a:fillRect/>
          </a:stretch>
        </p:blipFill>
        <p:spPr bwMode="auto">
          <a:xfrm>
            <a:off x="413464" y="2430463"/>
            <a:ext cx="2843051" cy="2514600"/>
          </a:xfrm>
          <a:prstGeom prst="rect">
            <a:avLst/>
          </a:prstGeom>
          <a:noFill/>
          <a:ln w="9525">
            <a:noFill/>
            <a:miter lim="800000"/>
            <a:headEnd/>
            <a:tailEnd/>
          </a:ln>
        </p:spPr>
      </p:pic>
      <p:pic>
        <p:nvPicPr>
          <p:cNvPr id="31750" name="Picture 3"/>
          <p:cNvPicPr>
            <a:picLocks noChangeAspect="1" noChangeArrowheads="1"/>
          </p:cNvPicPr>
          <p:nvPr/>
        </p:nvPicPr>
        <p:blipFill>
          <a:blip r:embed="rId3"/>
          <a:srcRect/>
          <a:stretch>
            <a:fillRect/>
          </a:stretch>
        </p:blipFill>
        <p:spPr bwMode="auto">
          <a:xfrm>
            <a:off x="3306393" y="2433639"/>
            <a:ext cx="3099004" cy="2503487"/>
          </a:xfrm>
          <a:prstGeom prst="rect">
            <a:avLst/>
          </a:prstGeom>
          <a:noFill/>
          <a:ln w="9525">
            <a:noFill/>
            <a:miter lim="800000"/>
            <a:headEnd/>
            <a:tailEnd/>
          </a:ln>
        </p:spPr>
      </p:pic>
      <p:pic>
        <p:nvPicPr>
          <p:cNvPr id="31751" name="Picture 5"/>
          <p:cNvPicPr>
            <a:picLocks noChangeAspect="1" noChangeArrowheads="1"/>
          </p:cNvPicPr>
          <p:nvPr/>
        </p:nvPicPr>
        <p:blipFill>
          <a:blip r:embed="rId4"/>
          <a:srcRect r="5028"/>
          <a:stretch>
            <a:fillRect/>
          </a:stretch>
        </p:blipFill>
        <p:spPr bwMode="auto">
          <a:xfrm>
            <a:off x="6469714" y="2430464"/>
            <a:ext cx="3268328" cy="2524125"/>
          </a:xfrm>
          <a:prstGeom prst="rect">
            <a:avLst/>
          </a:prstGeom>
          <a:noFill/>
          <a:ln w="9525">
            <a:noFill/>
            <a:miter lim="800000"/>
            <a:headEnd/>
            <a:tailEnd/>
          </a:ln>
        </p:spPr>
      </p:pic>
      <p:sp>
        <p:nvSpPr>
          <p:cNvPr id="31755" name="TextBox 16"/>
          <p:cNvSpPr txBox="1">
            <a:spLocks noChangeArrowheads="1"/>
          </p:cNvSpPr>
          <p:nvPr/>
        </p:nvSpPr>
        <p:spPr bwMode="auto">
          <a:xfrm>
            <a:off x="417401" y="5199063"/>
            <a:ext cx="4394522" cy="336550"/>
          </a:xfrm>
          <a:prstGeom prst="rect">
            <a:avLst/>
          </a:prstGeom>
          <a:noFill/>
          <a:ln w="9525">
            <a:noFill/>
            <a:miter lim="800000"/>
            <a:headEnd/>
            <a:tailEnd/>
          </a:ln>
        </p:spPr>
        <p:txBody>
          <a:bodyPr>
            <a:spAutoFit/>
          </a:bodyPr>
          <a:lstStyle/>
          <a:p>
            <a:r>
              <a:rPr lang="zh-CN" altLang="en-US" sz="1600" b="1" dirty="0">
                <a:solidFill>
                  <a:schemeClr val="bg1"/>
                </a:solidFill>
                <a:latin typeface="Calibri" pitchFamily="34" charset="0"/>
              </a:rPr>
              <a:t>网络协调器</a:t>
            </a:r>
            <a:r>
              <a:rPr lang="en-US" altLang="zh-CN" sz="1600" b="1" dirty="0">
                <a:solidFill>
                  <a:schemeClr val="bg1"/>
                </a:solidFill>
                <a:latin typeface="Calibri" pitchFamily="34" charset="0"/>
              </a:rPr>
              <a:t>:</a:t>
            </a:r>
          </a:p>
        </p:txBody>
      </p:sp>
      <p:sp>
        <p:nvSpPr>
          <p:cNvPr id="31759" name="TextBox 16"/>
          <p:cNvSpPr txBox="1">
            <a:spLocks noChangeArrowheads="1"/>
          </p:cNvSpPr>
          <p:nvPr/>
        </p:nvSpPr>
        <p:spPr bwMode="auto">
          <a:xfrm>
            <a:off x="393774" y="5675313"/>
            <a:ext cx="9514903" cy="584775"/>
          </a:xfrm>
          <a:prstGeom prst="rect">
            <a:avLst/>
          </a:prstGeom>
          <a:noFill/>
          <a:ln w="9525">
            <a:noFill/>
            <a:miter lim="800000"/>
            <a:headEnd/>
            <a:tailEnd/>
          </a:ln>
        </p:spPr>
        <p:txBody>
          <a:bodyPr>
            <a:spAutoFit/>
          </a:bodyPr>
          <a:lstStyle/>
          <a:p>
            <a:r>
              <a:rPr lang="zh-CN" altLang="en-US" sz="1600" b="1" dirty="0">
                <a:solidFill>
                  <a:schemeClr val="bg1"/>
                </a:solidFill>
                <a:latin typeface="Calibri" pitchFamily="34" charset="0"/>
              </a:rPr>
              <a:t>全功能设备</a:t>
            </a:r>
            <a:r>
              <a:rPr lang="en-US" altLang="zh-CN" sz="1600" b="1" dirty="0">
                <a:solidFill>
                  <a:schemeClr val="bg1"/>
                </a:solidFill>
                <a:latin typeface="Calibri" pitchFamily="34" charset="0"/>
              </a:rPr>
              <a:t>(</a:t>
            </a:r>
            <a:r>
              <a:rPr lang="en-US" altLang="zh-CN" sz="1600" b="1" dirty="0" err="1">
                <a:solidFill>
                  <a:schemeClr val="bg1"/>
                </a:solidFill>
                <a:latin typeface="Calibri" pitchFamily="34" charset="0"/>
              </a:rPr>
              <a:t>FFD,Router</a:t>
            </a:r>
            <a:r>
              <a:rPr lang="en-US" altLang="zh-CN" sz="1600" b="1" dirty="0">
                <a:solidFill>
                  <a:schemeClr val="bg1"/>
                </a:solidFill>
                <a:latin typeface="Calibri" pitchFamily="34" charset="0"/>
              </a:rPr>
              <a:t>):</a:t>
            </a:r>
            <a:r>
              <a:rPr lang="zh-CN" altLang="en-US" sz="1600" b="1" dirty="0">
                <a:solidFill>
                  <a:schemeClr val="bg1"/>
                </a:solidFill>
                <a:latin typeface="Calibri" pitchFamily="34" charset="0"/>
              </a:rPr>
              <a:t>可以支持任何一种拓扑结构，可以作为网络协商者和普通协商者，并且可以和任何一种设备进行通信。</a:t>
            </a:r>
            <a:endParaRPr lang="en-US" altLang="zh-CN" sz="1600" b="1" dirty="0">
              <a:solidFill>
                <a:schemeClr val="bg1"/>
              </a:solidFill>
              <a:latin typeface="Calibri" pitchFamily="34" charset="0"/>
            </a:endParaRPr>
          </a:p>
        </p:txBody>
      </p:sp>
      <p:sp>
        <p:nvSpPr>
          <p:cNvPr id="31760" name="TextBox 16"/>
          <p:cNvSpPr txBox="1">
            <a:spLocks noChangeArrowheads="1"/>
          </p:cNvSpPr>
          <p:nvPr/>
        </p:nvSpPr>
        <p:spPr bwMode="auto">
          <a:xfrm>
            <a:off x="393775" y="6216650"/>
            <a:ext cx="9346892" cy="336550"/>
          </a:xfrm>
          <a:prstGeom prst="rect">
            <a:avLst/>
          </a:prstGeom>
          <a:noFill/>
          <a:ln w="9525">
            <a:noFill/>
            <a:miter lim="800000"/>
            <a:headEnd/>
            <a:tailEnd/>
          </a:ln>
        </p:spPr>
        <p:txBody>
          <a:bodyPr>
            <a:spAutoFit/>
          </a:bodyPr>
          <a:lstStyle/>
          <a:p>
            <a:r>
              <a:rPr lang="zh-CN" altLang="en-US" sz="1600" b="1" dirty="0">
                <a:solidFill>
                  <a:schemeClr val="bg1"/>
                </a:solidFill>
                <a:latin typeface="Calibri" pitchFamily="34" charset="0"/>
              </a:rPr>
              <a:t>精简功能</a:t>
            </a:r>
            <a:r>
              <a:rPr lang="en-US" altLang="zh-CN" sz="1600" b="1" dirty="0">
                <a:solidFill>
                  <a:schemeClr val="bg1"/>
                </a:solidFill>
                <a:latin typeface="Calibri" pitchFamily="34" charset="0"/>
              </a:rPr>
              <a:t>(RFD):</a:t>
            </a:r>
            <a:r>
              <a:rPr lang="zh-CN" altLang="en-US" sz="1600" b="1" dirty="0">
                <a:solidFill>
                  <a:schemeClr val="bg1"/>
                </a:solidFill>
                <a:latin typeface="Calibri" pitchFamily="34" charset="0"/>
              </a:rPr>
              <a:t>只支持星型结构，不能成为任何协商者，可以和网络协商者进行通信，实现简单。</a:t>
            </a:r>
            <a:endParaRPr lang="en-US" altLang="zh-CN" sz="1600" b="1" dirty="0">
              <a:solidFill>
                <a:schemeClr val="bg1"/>
              </a:solidFill>
              <a:latin typeface="Calibri" pitchFamily="34" charset="0"/>
            </a:endParaRPr>
          </a:p>
        </p:txBody>
      </p:sp>
      <p:sp>
        <p:nvSpPr>
          <p:cNvPr id="31761" name="Oval 17"/>
          <p:cNvSpPr>
            <a:spLocks noChangeArrowheads="1"/>
          </p:cNvSpPr>
          <p:nvPr/>
        </p:nvSpPr>
        <p:spPr bwMode="auto">
          <a:xfrm>
            <a:off x="252016" y="5224463"/>
            <a:ext cx="215263" cy="260350"/>
          </a:xfrm>
          <a:prstGeom prst="ellipse">
            <a:avLst/>
          </a:prstGeom>
          <a:solidFill>
            <a:srgbClr val="00FF00"/>
          </a:solidFill>
          <a:ln w="9525">
            <a:noFill/>
            <a:round/>
            <a:headEnd/>
            <a:tailEnd/>
          </a:ln>
          <a:effectLst/>
        </p:spPr>
        <p:txBody>
          <a:bodyPr wrap="none" anchor="ctr"/>
          <a:lstStyle/>
          <a:p>
            <a:endParaRPr lang="zh-CN" altLang="en-US"/>
          </a:p>
        </p:txBody>
      </p:sp>
      <p:sp>
        <p:nvSpPr>
          <p:cNvPr id="31762" name="Oval 18"/>
          <p:cNvSpPr>
            <a:spLocks noChangeArrowheads="1"/>
          </p:cNvSpPr>
          <p:nvPr/>
        </p:nvSpPr>
        <p:spPr bwMode="auto">
          <a:xfrm>
            <a:off x="240203" y="5703888"/>
            <a:ext cx="215263" cy="260350"/>
          </a:xfrm>
          <a:prstGeom prst="ellipse">
            <a:avLst/>
          </a:prstGeom>
          <a:solidFill>
            <a:srgbClr val="FF00FF"/>
          </a:solidFill>
          <a:ln w="9525">
            <a:noFill/>
            <a:round/>
            <a:headEnd/>
            <a:tailEnd/>
          </a:ln>
          <a:effectLst/>
        </p:spPr>
        <p:txBody>
          <a:bodyPr wrap="none" anchor="ctr"/>
          <a:lstStyle/>
          <a:p>
            <a:endParaRPr lang="zh-CN" altLang="en-US"/>
          </a:p>
        </p:txBody>
      </p:sp>
      <p:sp>
        <p:nvSpPr>
          <p:cNvPr id="31763" name="Oval 19"/>
          <p:cNvSpPr>
            <a:spLocks noChangeArrowheads="1"/>
          </p:cNvSpPr>
          <p:nvPr/>
        </p:nvSpPr>
        <p:spPr bwMode="auto">
          <a:xfrm>
            <a:off x="238890" y="6226176"/>
            <a:ext cx="203451" cy="246063"/>
          </a:xfrm>
          <a:prstGeom prst="ellipse">
            <a:avLst/>
          </a:prstGeom>
          <a:solidFill>
            <a:srgbClr val="FF6600"/>
          </a:solidFill>
          <a:ln w="9525">
            <a:noFill/>
            <a:round/>
            <a:headEnd/>
            <a:tailEnd/>
          </a:ln>
          <a:effectLst/>
        </p:spPr>
        <p:txBody>
          <a:bodyPr wrap="none" anchor="ctr"/>
          <a:lstStyle/>
          <a:p>
            <a:endParaRPr lang="zh-CN" altLang="en-US"/>
          </a:p>
        </p:txBody>
      </p:sp>
    </p:spTree>
  </p:cSld>
  <p:clrMapOvr>
    <a:masterClrMapping/>
  </p:clrMapOvr>
  <p:transition spd="slow">
    <p:blinds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1" name="组合 5"/>
          <p:cNvGrpSpPr>
            <a:grpSpLocks/>
          </p:cNvGrpSpPr>
          <p:nvPr/>
        </p:nvGrpSpPr>
        <p:grpSpPr bwMode="auto">
          <a:xfrm>
            <a:off x="-10500" y="587376"/>
            <a:ext cx="4640557" cy="519113"/>
            <a:chOff x="-12700" y="587118"/>
            <a:chExt cx="4647564" cy="520091"/>
          </a:xfrm>
        </p:grpSpPr>
        <p:sp>
          <p:nvSpPr>
            <p:cNvPr id="15366" name="文本框 14"/>
            <p:cNvSpPr txBox="1">
              <a:spLocks noChangeArrowheads="1"/>
            </p:cNvSpPr>
            <p:nvPr/>
          </p:nvSpPr>
          <p:spPr bwMode="auto">
            <a:xfrm>
              <a:off x="596348" y="600477"/>
              <a:ext cx="4038516" cy="493371"/>
            </a:xfrm>
            <a:prstGeom prst="rect">
              <a:avLst/>
            </a:prstGeom>
            <a:noFill/>
            <a:ln w="9525">
              <a:noFill/>
              <a:miter lim="800000"/>
              <a:headEnd/>
              <a:tailEnd/>
            </a:ln>
          </p:spPr>
          <p:txBody>
            <a:bodyPr wrap="square" lIns="0" tIns="0" rIns="0" bIns="0" anchor="ctr">
              <a:spAutoFit/>
            </a:bodyPr>
            <a:lstStyle/>
            <a:p>
              <a:pPr>
                <a:spcBef>
                  <a:spcPct val="20000"/>
                </a:spcBef>
                <a:buFont typeface="Arial" charset="0"/>
                <a:buNone/>
              </a:pPr>
              <a:r>
                <a:rPr lang="zh-CN" altLang="en-US" sz="3200" b="1" dirty="0">
                  <a:solidFill>
                    <a:srgbClr val="FFC000"/>
                  </a:solidFill>
                  <a:latin typeface="微软雅黑" pitchFamily="34" charset="-122"/>
                  <a:ea typeface="微软雅黑" pitchFamily="34" charset="-122"/>
                  <a:cs typeface="Arial" charset="0"/>
                </a:rPr>
                <a:t>课堂引入</a:t>
              </a:r>
              <a:r>
                <a:rPr lang="en-US" altLang="zh-CN" sz="3200" b="1" dirty="0">
                  <a:solidFill>
                    <a:schemeClr val="bg1"/>
                  </a:solidFill>
                  <a:latin typeface="微软雅黑" pitchFamily="34" charset="-122"/>
                  <a:ea typeface="微软雅黑" pitchFamily="34" charset="-122"/>
                  <a:cs typeface="Arial" charset="0"/>
                </a:rPr>
                <a:t>----</a:t>
              </a:r>
              <a:r>
                <a:rPr lang="zh-CN" altLang="en-US" sz="3200" b="1" dirty="0">
                  <a:solidFill>
                    <a:schemeClr val="bg1"/>
                  </a:solidFill>
                  <a:latin typeface="微软雅黑" pitchFamily="34" charset="-122"/>
                  <a:ea typeface="微软雅黑" pitchFamily="34" charset="-122"/>
                  <a:cs typeface="Arial" charset="0"/>
                </a:rPr>
                <a:t>想一想</a:t>
              </a:r>
            </a:p>
          </p:txBody>
        </p:sp>
        <p:sp>
          <p:nvSpPr>
            <p:cNvPr id="8" name="矩形 7"/>
            <p:cNvSpPr/>
            <p:nvPr/>
          </p:nvSpPr>
          <p:spPr>
            <a:xfrm>
              <a:off x="-12700" y="587118"/>
              <a:ext cx="393055"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4" name="TextBox 13"/>
          <p:cNvSpPr txBox="1">
            <a:spLocks noChangeArrowheads="1"/>
          </p:cNvSpPr>
          <p:nvPr/>
        </p:nvSpPr>
        <p:spPr bwMode="auto">
          <a:xfrm>
            <a:off x="5743857" y="558801"/>
            <a:ext cx="4040125" cy="3416320"/>
          </a:xfrm>
          <a:prstGeom prst="rect">
            <a:avLst/>
          </a:prstGeom>
          <a:noFill/>
          <a:ln w="9525">
            <a:noFill/>
            <a:miter lim="800000"/>
            <a:headEnd/>
            <a:tailEnd/>
          </a:ln>
        </p:spPr>
        <p:txBody>
          <a:bodyPr>
            <a:spAutoFit/>
          </a:bodyPr>
          <a:lstStyle/>
          <a:p>
            <a:pPr>
              <a:lnSpc>
                <a:spcPct val="150000"/>
              </a:lnSpc>
            </a:pPr>
            <a:r>
              <a:rPr lang="zh-CN" altLang="en-US" sz="2400" b="1" dirty="0">
                <a:solidFill>
                  <a:schemeClr val="bg1"/>
                </a:solidFill>
                <a:latin typeface="微软雅黑" pitchFamily="34" charset="-122"/>
                <a:ea typeface="微软雅黑" pitchFamily="34" charset="-122"/>
              </a:rPr>
              <a:t>       用餐高峰期，服务员不能顾全所有顾客需要时，无线点餐为顾客提供快捷优质的服务，节约了人力资源。用</a:t>
            </a:r>
            <a:r>
              <a:rPr lang="en-US" altLang="zh-CN" sz="2400" b="1" dirty="0">
                <a:solidFill>
                  <a:schemeClr val="bg1"/>
                </a:solidFill>
                <a:latin typeface="微软雅黑" pitchFamily="34" charset="-122"/>
                <a:ea typeface="微软雅黑" pitchFamily="34" charset="-122"/>
              </a:rPr>
              <a:t>ZigBee</a:t>
            </a:r>
            <a:r>
              <a:rPr lang="zh-CN" altLang="en-US" sz="2400" b="1" dirty="0">
                <a:solidFill>
                  <a:schemeClr val="bg1"/>
                </a:solidFill>
                <a:latin typeface="微软雅黑" pitchFamily="34" charset="-122"/>
                <a:ea typeface="微软雅黑" pitchFamily="34" charset="-122"/>
              </a:rPr>
              <a:t>无线传输技术，使得数据传输更加可靠。</a:t>
            </a:r>
          </a:p>
        </p:txBody>
      </p:sp>
      <p:sp>
        <p:nvSpPr>
          <p:cNvPr id="15" name="TextBox 14"/>
          <p:cNvSpPr txBox="1">
            <a:spLocks noChangeArrowheads="1"/>
          </p:cNvSpPr>
          <p:nvPr/>
        </p:nvSpPr>
        <p:spPr bwMode="auto">
          <a:xfrm>
            <a:off x="473842" y="5194300"/>
            <a:ext cx="4813236" cy="1569660"/>
          </a:xfrm>
          <a:prstGeom prst="rect">
            <a:avLst/>
          </a:prstGeom>
          <a:noFill/>
          <a:ln w="9525">
            <a:noFill/>
            <a:miter lim="800000"/>
            <a:headEnd/>
            <a:tailEnd/>
          </a:ln>
        </p:spPr>
        <p:txBody>
          <a:bodyPr>
            <a:spAutoFit/>
          </a:bodyPr>
          <a:lstStyle/>
          <a:p>
            <a:r>
              <a:rPr lang="zh-CN" altLang="en-US" sz="3200" b="1" dirty="0">
                <a:solidFill>
                  <a:schemeClr val="bg1"/>
                </a:solidFill>
                <a:latin typeface="微软雅黑" pitchFamily="34" charset="-122"/>
                <a:ea typeface="微软雅黑" pitchFamily="34" charset="-122"/>
              </a:rPr>
              <a:t>      你知道吗，什么是</a:t>
            </a:r>
            <a:r>
              <a:rPr lang="en-US" altLang="zh-CN" sz="3200" b="1" dirty="0">
                <a:solidFill>
                  <a:schemeClr val="bg1"/>
                </a:solidFill>
                <a:latin typeface="微软雅黑" pitchFamily="34" charset="-122"/>
                <a:ea typeface="微软雅黑" pitchFamily="34" charset="-122"/>
              </a:rPr>
              <a:t>ZigBee</a:t>
            </a:r>
            <a:r>
              <a:rPr lang="zh-CN" altLang="en-US" sz="3200" b="1" dirty="0">
                <a:solidFill>
                  <a:schemeClr val="bg1"/>
                </a:solidFill>
                <a:latin typeface="微软雅黑" pitchFamily="34" charset="-122"/>
                <a:ea typeface="微软雅黑" pitchFamily="34" charset="-122"/>
              </a:rPr>
              <a:t>技术？它是一种什么技术？</a:t>
            </a:r>
          </a:p>
        </p:txBody>
      </p:sp>
      <p:pic>
        <p:nvPicPr>
          <p:cNvPr id="15364" name="Picture 4" descr="https://timgsa.baidu.com/timg?image&amp;quality=80&amp;size=b9999_10000&amp;sec=1493090338878&amp;di=0cee1c7a5b513c89543d10cf63c08b51&amp;imgtype=0&amp;src=http%3A%2F%2Fimages.51bi.com%2Fopt%2Fsiteimg%2Fp%2F20130113%2Ffb195274dd13a1cb00d61888de7dbe8c.jpeg"/>
          <p:cNvPicPr>
            <a:picLocks noChangeAspect="1" noChangeArrowheads="1"/>
          </p:cNvPicPr>
          <p:nvPr/>
        </p:nvPicPr>
        <p:blipFill>
          <a:blip r:embed="rId2"/>
          <a:srcRect l="2126" t="14732" r="-114" b="15013"/>
          <a:stretch>
            <a:fillRect/>
          </a:stretch>
        </p:blipFill>
        <p:spPr bwMode="auto">
          <a:xfrm>
            <a:off x="937184" y="1404939"/>
            <a:ext cx="3971871" cy="3444875"/>
          </a:xfrm>
          <a:prstGeom prst="rect">
            <a:avLst/>
          </a:prstGeom>
          <a:noFill/>
          <a:ln w="9525">
            <a:noFill/>
            <a:miter lim="800000"/>
            <a:headEnd/>
            <a:tailEnd/>
          </a:ln>
        </p:spPr>
      </p:pic>
      <p:pic>
        <p:nvPicPr>
          <p:cNvPr id="15365" name="Picture 5"/>
          <p:cNvPicPr>
            <a:picLocks noChangeAspect="1" noChangeArrowheads="1"/>
          </p:cNvPicPr>
          <p:nvPr/>
        </p:nvPicPr>
        <p:blipFill>
          <a:blip r:embed="rId3"/>
          <a:srcRect/>
          <a:stretch>
            <a:fillRect/>
          </a:stretch>
        </p:blipFill>
        <p:spPr bwMode="auto">
          <a:xfrm>
            <a:off x="5834425" y="3467100"/>
            <a:ext cx="3949557" cy="3143250"/>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组合 7"/>
          <p:cNvGrpSpPr>
            <a:grpSpLocks/>
          </p:cNvGrpSpPr>
          <p:nvPr/>
        </p:nvGrpSpPr>
        <p:grpSpPr bwMode="auto">
          <a:xfrm>
            <a:off x="-10501" y="436563"/>
            <a:ext cx="8785108" cy="533400"/>
            <a:chOff x="-12700" y="573820"/>
            <a:chExt cx="6948161" cy="533389"/>
          </a:xfrm>
        </p:grpSpPr>
        <p:sp>
          <p:nvSpPr>
            <p:cNvPr id="32774" name="文本框 14"/>
            <p:cNvSpPr txBox="1">
              <a:spLocks noChangeArrowheads="1"/>
            </p:cNvSpPr>
            <p:nvPr/>
          </p:nvSpPr>
          <p:spPr bwMode="auto">
            <a:xfrm>
              <a:off x="524951" y="573820"/>
              <a:ext cx="6410510"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新知储备</a:t>
              </a:r>
              <a:endParaRPr lang="zh-CN" altLang="en-US" sz="3200" b="1">
                <a:solidFill>
                  <a:schemeClr val="bg1"/>
                </a:solidFill>
                <a:latin typeface="微软雅黑" pitchFamily="34" charset="-122"/>
                <a:ea typeface="微软雅黑" pitchFamily="34" charset="-122"/>
                <a:cs typeface="Arial" charset="0"/>
              </a:endParaRPr>
            </a:p>
          </p:txBody>
        </p:sp>
        <p:sp>
          <p:nvSpPr>
            <p:cNvPr id="10" name="矩形 9"/>
            <p:cNvSpPr/>
            <p:nvPr/>
          </p:nvSpPr>
          <p:spPr>
            <a:xfrm>
              <a:off x="-12700" y="586520"/>
              <a:ext cx="393449" cy="520689"/>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5" name="矩形 14"/>
          <p:cNvSpPr/>
          <p:nvPr/>
        </p:nvSpPr>
        <p:spPr>
          <a:xfrm>
            <a:off x="156198" y="1338263"/>
            <a:ext cx="325520" cy="519112"/>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2771" name="文本框 14"/>
          <p:cNvSpPr txBox="1">
            <a:spLocks noChangeArrowheads="1"/>
          </p:cNvSpPr>
          <p:nvPr/>
        </p:nvSpPr>
        <p:spPr bwMode="auto">
          <a:xfrm>
            <a:off x="606413" y="1337311"/>
            <a:ext cx="5960432"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dirty="0">
                <a:solidFill>
                  <a:schemeClr val="bg1"/>
                </a:solidFill>
                <a:latin typeface="微软雅黑" pitchFamily="34" charset="-122"/>
                <a:ea typeface="微软雅黑" pitchFamily="34" charset="-122"/>
                <a:cs typeface="Arial" charset="0"/>
              </a:rPr>
              <a:t>问题四：</a:t>
            </a:r>
            <a:r>
              <a:rPr lang="en-US" altLang="en-US" sz="3200" b="1" dirty="0">
                <a:solidFill>
                  <a:schemeClr val="bg1"/>
                </a:solidFill>
                <a:latin typeface="微软雅黑" pitchFamily="34" charset="-122"/>
                <a:ea typeface="微软雅黑" pitchFamily="34" charset="-122"/>
                <a:cs typeface="Arial" charset="0"/>
              </a:rPr>
              <a:t> ZigBee</a:t>
            </a:r>
            <a:r>
              <a:rPr lang="zh-CN" altLang="en-US" sz="3200" b="1" dirty="0">
                <a:solidFill>
                  <a:schemeClr val="bg1"/>
                </a:solidFill>
                <a:latin typeface="微软雅黑" pitchFamily="34" charset="-122"/>
                <a:ea typeface="微软雅黑" pitchFamily="34" charset="-122"/>
                <a:cs typeface="Arial" charset="0"/>
              </a:rPr>
              <a:t>组网？</a:t>
            </a:r>
            <a:endParaRPr lang="zh-CN" altLang="en-US" sz="3200" b="1" dirty="0">
              <a:solidFill>
                <a:srgbClr val="FFC000"/>
              </a:solidFill>
              <a:latin typeface="微软雅黑" pitchFamily="34" charset="-122"/>
              <a:ea typeface="微软雅黑" pitchFamily="34" charset="-122"/>
              <a:cs typeface="Arial" charset="0"/>
            </a:endParaRPr>
          </a:p>
        </p:txBody>
      </p:sp>
      <p:sp>
        <p:nvSpPr>
          <p:cNvPr id="32772" name="矩形 21"/>
          <p:cNvSpPr>
            <a:spLocks noChangeArrowheads="1"/>
          </p:cNvSpPr>
          <p:nvPr/>
        </p:nvSpPr>
        <p:spPr bwMode="auto">
          <a:xfrm>
            <a:off x="476468" y="2098676"/>
            <a:ext cx="1834156" cy="369332"/>
          </a:xfrm>
          <a:prstGeom prst="rect">
            <a:avLst/>
          </a:prstGeom>
          <a:noFill/>
          <a:ln w="9525">
            <a:noFill/>
            <a:miter lim="800000"/>
            <a:headEnd/>
            <a:tailEnd/>
          </a:ln>
        </p:spPr>
        <p:txBody>
          <a:bodyPr wrap="none">
            <a:spAutoFit/>
          </a:bodyPr>
          <a:lstStyle/>
          <a:p>
            <a:r>
              <a:rPr lang="en-US" altLang="zh-CN" b="1" dirty="0">
                <a:solidFill>
                  <a:schemeClr val="bg1"/>
                </a:solidFill>
                <a:latin typeface="微软雅黑" pitchFamily="34" charset="-122"/>
                <a:ea typeface="微软雅黑" pitchFamily="34" charset="-122"/>
              </a:rPr>
              <a:t>(4).ZigBee</a:t>
            </a:r>
            <a:r>
              <a:rPr lang="zh-CN" altLang="en-US" b="1" dirty="0">
                <a:solidFill>
                  <a:schemeClr val="bg1"/>
                </a:solidFill>
                <a:latin typeface="微软雅黑" pitchFamily="34" charset="-122"/>
                <a:ea typeface="微软雅黑" pitchFamily="34" charset="-122"/>
              </a:rPr>
              <a:t>协议</a:t>
            </a:r>
            <a:endParaRPr lang="zh-CN" altLang="en-US" b="1" dirty="0">
              <a:latin typeface="Calibri" pitchFamily="34" charset="0"/>
            </a:endParaRPr>
          </a:p>
        </p:txBody>
      </p:sp>
      <p:pic>
        <p:nvPicPr>
          <p:cNvPr id="32773" name="Picture 2"/>
          <p:cNvPicPr>
            <a:picLocks noChangeAspect="1" noChangeArrowheads="1"/>
          </p:cNvPicPr>
          <p:nvPr/>
        </p:nvPicPr>
        <p:blipFill>
          <a:blip r:embed="rId2"/>
          <a:srcRect/>
          <a:stretch>
            <a:fillRect/>
          </a:stretch>
        </p:blipFill>
        <p:spPr bwMode="auto">
          <a:xfrm>
            <a:off x="2290455" y="2170114"/>
            <a:ext cx="6838549" cy="4313237"/>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3" name="组合 7"/>
          <p:cNvGrpSpPr>
            <a:grpSpLocks/>
          </p:cNvGrpSpPr>
          <p:nvPr/>
        </p:nvGrpSpPr>
        <p:grpSpPr bwMode="auto">
          <a:xfrm>
            <a:off x="-10501" y="436563"/>
            <a:ext cx="8785108" cy="533400"/>
            <a:chOff x="-12700" y="573820"/>
            <a:chExt cx="6948161" cy="533389"/>
          </a:xfrm>
        </p:grpSpPr>
        <p:sp>
          <p:nvSpPr>
            <p:cNvPr id="33798" name="文本框 14"/>
            <p:cNvSpPr txBox="1">
              <a:spLocks noChangeArrowheads="1"/>
            </p:cNvSpPr>
            <p:nvPr/>
          </p:nvSpPr>
          <p:spPr bwMode="auto">
            <a:xfrm>
              <a:off x="524951" y="573820"/>
              <a:ext cx="6410510"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新知储备</a:t>
              </a:r>
              <a:endParaRPr lang="zh-CN" altLang="en-US" sz="3200" b="1">
                <a:solidFill>
                  <a:schemeClr val="bg1"/>
                </a:solidFill>
                <a:latin typeface="微软雅黑" pitchFamily="34" charset="-122"/>
                <a:ea typeface="微软雅黑" pitchFamily="34" charset="-122"/>
                <a:cs typeface="Arial" charset="0"/>
              </a:endParaRPr>
            </a:p>
          </p:txBody>
        </p:sp>
        <p:sp>
          <p:nvSpPr>
            <p:cNvPr id="10" name="矩形 9"/>
            <p:cNvSpPr/>
            <p:nvPr/>
          </p:nvSpPr>
          <p:spPr>
            <a:xfrm>
              <a:off x="-12700" y="586520"/>
              <a:ext cx="393449" cy="520689"/>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5" name="矩形 14"/>
          <p:cNvSpPr/>
          <p:nvPr/>
        </p:nvSpPr>
        <p:spPr>
          <a:xfrm>
            <a:off x="156198" y="1338263"/>
            <a:ext cx="325520" cy="519112"/>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3795" name="文本框 14"/>
          <p:cNvSpPr txBox="1">
            <a:spLocks noChangeArrowheads="1"/>
          </p:cNvSpPr>
          <p:nvPr/>
        </p:nvSpPr>
        <p:spPr bwMode="auto">
          <a:xfrm>
            <a:off x="606413" y="1337311"/>
            <a:ext cx="5960432"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dirty="0">
                <a:solidFill>
                  <a:schemeClr val="bg1"/>
                </a:solidFill>
                <a:latin typeface="微软雅黑" pitchFamily="34" charset="-122"/>
                <a:ea typeface="微软雅黑" pitchFamily="34" charset="-122"/>
                <a:cs typeface="Arial" charset="0"/>
              </a:rPr>
              <a:t>问题四：</a:t>
            </a:r>
            <a:r>
              <a:rPr lang="en-US" altLang="en-US" sz="3200" b="1" dirty="0">
                <a:solidFill>
                  <a:schemeClr val="bg1"/>
                </a:solidFill>
                <a:latin typeface="微软雅黑" pitchFamily="34" charset="-122"/>
                <a:ea typeface="微软雅黑" pitchFamily="34" charset="-122"/>
                <a:cs typeface="Arial" charset="0"/>
              </a:rPr>
              <a:t> ZigBee</a:t>
            </a:r>
            <a:r>
              <a:rPr lang="zh-CN" altLang="en-US" sz="3200" b="1" dirty="0">
                <a:solidFill>
                  <a:schemeClr val="bg1"/>
                </a:solidFill>
                <a:latin typeface="微软雅黑" pitchFamily="34" charset="-122"/>
                <a:ea typeface="微软雅黑" pitchFamily="34" charset="-122"/>
                <a:cs typeface="Arial" charset="0"/>
              </a:rPr>
              <a:t>组网？</a:t>
            </a:r>
            <a:endParaRPr lang="zh-CN" altLang="en-US" sz="3200" b="1" dirty="0">
              <a:solidFill>
                <a:srgbClr val="FFC000"/>
              </a:solidFill>
              <a:latin typeface="微软雅黑" pitchFamily="34" charset="-122"/>
              <a:ea typeface="微软雅黑" pitchFamily="34" charset="-122"/>
              <a:cs typeface="Arial" charset="0"/>
            </a:endParaRPr>
          </a:p>
        </p:txBody>
      </p:sp>
      <p:pic>
        <p:nvPicPr>
          <p:cNvPr id="33796" name="Picture 2"/>
          <p:cNvPicPr>
            <a:picLocks noChangeAspect="1" noChangeArrowheads="1"/>
          </p:cNvPicPr>
          <p:nvPr/>
        </p:nvPicPr>
        <p:blipFill>
          <a:blip r:embed="rId2"/>
          <a:srcRect/>
          <a:stretch>
            <a:fillRect/>
          </a:stretch>
        </p:blipFill>
        <p:spPr bwMode="auto">
          <a:xfrm>
            <a:off x="2820738" y="1955800"/>
            <a:ext cx="5687415" cy="4649788"/>
          </a:xfrm>
          <a:prstGeom prst="rect">
            <a:avLst/>
          </a:prstGeom>
          <a:noFill/>
          <a:ln w="9525">
            <a:noFill/>
            <a:miter lim="800000"/>
            <a:headEnd/>
            <a:tailEnd/>
          </a:ln>
        </p:spPr>
      </p:pic>
      <p:sp>
        <p:nvSpPr>
          <p:cNvPr id="33797" name="TextBox 11"/>
          <p:cNvSpPr txBox="1">
            <a:spLocks noChangeArrowheads="1"/>
          </p:cNvSpPr>
          <p:nvPr/>
        </p:nvSpPr>
        <p:spPr bwMode="auto">
          <a:xfrm>
            <a:off x="1715729" y="2455863"/>
            <a:ext cx="677108" cy="3657600"/>
          </a:xfrm>
          <a:prstGeom prst="rect">
            <a:avLst/>
          </a:prstGeom>
          <a:noFill/>
          <a:ln w="9525">
            <a:noFill/>
            <a:miter lim="800000"/>
            <a:headEnd/>
            <a:tailEnd/>
          </a:ln>
        </p:spPr>
        <p:txBody>
          <a:bodyPr vert="eaVert">
            <a:spAutoFit/>
          </a:bodyPr>
          <a:lstStyle/>
          <a:p>
            <a:r>
              <a:rPr lang="zh-CN" altLang="en-US" sz="3200" dirty="0">
                <a:solidFill>
                  <a:schemeClr val="bg1"/>
                </a:solidFill>
                <a:latin typeface="微软雅黑" pitchFamily="34" charset="-122"/>
                <a:ea typeface="微软雅黑" pitchFamily="34" charset="-122"/>
              </a:rPr>
              <a:t>简单的</a:t>
            </a:r>
            <a:r>
              <a:rPr lang="en-US" altLang="zh-CN" sz="3200" dirty="0">
                <a:solidFill>
                  <a:schemeClr val="bg1"/>
                </a:solidFill>
                <a:latin typeface="微软雅黑" pitchFamily="34" charset="-122"/>
                <a:ea typeface="微软雅黑" pitchFamily="34" charset="-122"/>
              </a:rPr>
              <a:t>ZigBee</a:t>
            </a:r>
            <a:r>
              <a:rPr lang="zh-CN" altLang="en-US" sz="3200" dirty="0">
                <a:solidFill>
                  <a:schemeClr val="bg1"/>
                </a:solidFill>
                <a:latin typeface="微软雅黑" pitchFamily="34" charset="-122"/>
                <a:ea typeface="微软雅黑" pitchFamily="34" charset="-122"/>
              </a:rPr>
              <a:t>网络</a:t>
            </a:r>
          </a:p>
        </p:txBody>
      </p:sp>
    </p:spTree>
  </p:cSld>
  <p:clrMapOvr>
    <a:masterClrMapping/>
  </p:clrMapOvr>
  <p:transition spd="slow">
    <p:blinds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a:grpSpLocks/>
          </p:cNvGrpSpPr>
          <p:nvPr/>
        </p:nvGrpSpPr>
        <p:grpSpPr bwMode="auto">
          <a:xfrm>
            <a:off x="-10501" y="436563"/>
            <a:ext cx="8785108" cy="533400"/>
            <a:chOff x="-12700" y="573820"/>
            <a:chExt cx="6948161" cy="533389"/>
          </a:xfrm>
        </p:grpSpPr>
        <p:sp>
          <p:nvSpPr>
            <p:cNvPr id="33798" name="文本框 14"/>
            <p:cNvSpPr txBox="1">
              <a:spLocks noChangeArrowheads="1"/>
            </p:cNvSpPr>
            <p:nvPr/>
          </p:nvSpPr>
          <p:spPr bwMode="auto">
            <a:xfrm>
              <a:off x="524951" y="573820"/>
              <a:ext cx="6410510"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新知储备</a:t>
              </a:r>
              <a:endParaRPr lang="zh-CN" altLang="en-US" sz="3200" b="1">
                <a:solidFill>
                  <a:schemeClr val="bg1"/>
                </a:solidFill>
                <a:latin typeface="微软雅黑" pitchFamily="34" charset="-122"/>
                <a:ea typeface="微软雅黑" pitchFamily="34" charset="-122"/>
                <a:cs typeface="Arial" charset="0"/>
              </a:endParaRPr>
            </a:p>
          </p:txBody>
        </p:sp>
        <p:sp>
          <p:nvSpPr>
            <p:cNvPr id="10" name="矩形 9"/>
            <p:cNvSpPr/>
            <p:nvPr/>
          </p:nvSpPr>
          <p:spPr>
            <a:xfrm>
              <a:off x="-12700" y="586520"/>
              <a:ext cx="393449" cy="520689"/>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5" name="矩形 14"/>
          <p:cNvSpPr/>
          <p:nvPr/>
        </p:nvSpPr>
        <p:spPr>
          <a:xfrm>
            <a:off x="156198" y="1338263"/>
            <a:ext cx="325520" cy="519112"/>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3795" name="文本框 14"/>
          <p:cNvSpPr txBox="1">
            <a:spLocks noChangeArrowheads="1"/>
          </p:cNvSpPr>
          <p:nvPr/>
        </p:nvSpPr>
        <p:spPr bwMode="auto">
          <a:xfrm>
            <a:off x="606413" y="1337311"/>
            <a:ext cx="5960432"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dirty="0">
                <a:solidFill>
                  <a:schemeClr val="bg1"/>
                </a:solidFill>
                <a:latin typeface="微软雅黑" pitchFamily="34" charset="-122"/>
                <a:ea typeface="微软雅黑" pitchFamily="34" charset="-122"/>
                <a:cs typeface="Arial" charset="0"/>
              </a:rPr>
              <a:t>问题四：</a:t>
            </a:r>
            <a:r>
              <a:rPr lang="en-US" altLang="en-US" sz="3200" b="1" dirty="0">
                <a:solidFill>
                  <a:schemeClr val="bg1"/>
                </a:solidFill>
                <a:latin typeface="微软雅黑" pitchFamily="34" charset="-122"/>
                <a:ea typeface="微软雅黑" pitchFamily="34" charset="-122"/>
                <a:cs typeface="Arial" charset="0"/>
              </a:rPr>
              <a:t> ZigBee</a:t>
            </a:r>
            <a:r>
              <a:rPr lang="zh-CN" altLang="en-US" sz="3200" b="1" dirty="0">
                <a:solidFill>
                  <a:schemeClr val="bg1"/>
                </a:solidFill>
                <a:latin typeface="微软雅黑" pitchFamily="34" charset="-122"/>
                <a:ea typeface="微软雅黑" pitchFamily="34" charset="-122"/>
                <a:cs typeface="Arial" charset="0"/>
              </a:rPr>
              <a:t>组网？</a:t>
            </a:r>
            <a:endParaRPr lang="zh-CN" altLang="en-US" sz="3200" b="1" dirty="0">
              <a:solidFill>
                <a:srgbClr val="FFC000"/>
              </a:solidFill>
              <a:latin typeface="微软雅黑" pitchFamily="34" charset="-122"/>
              <a:ea typeface="微软雅黑" pitchFamily="34" charset="-122"/>
              <a:cs typeface="Arial" charset="0"/>
            </a:endParaRPr>
          </a:p>
        </p:txBody>
      </p:sp>
      <p:sp>
        <p:nvSpPr>
          <p:cNvPr id="33797" name="TextBox 11"/>
          <p:cNvSpPr txBox="1">
            <a:spLocks noChangeArrowheads="1"/>
          </p:cNvSpPr>
          <p:nvPr/>
        </p:nvSpPr>
        <p:spPr bwMode="auto">
          <a:xfrm>
            <a:off x="47624" y="1976891"/>
            <a:ext cx="677108" cy="3657600"/>
          </a:xfrm>
          <a:prstGeom prst="rect">
            <a:avLst/>
          </a:prstGeom>
          <a:noFill/>
          <a:ln w="9525">
            <a:noFill/>
            <a:miter lim="800000"/>
            <a:headEnd/>
            <a:tailEnd/>
          </a:ln>
        </p:spPr>
        <p:txBody>
          <a:bodyPr vert="eaVert">
            <a:spAutoFit/>
          </a:bodyPr>
          <a:lstStyle/>
          <a:p>
            <a:r>
              <a:rPr lang="en-US" altLang="zh-CN" sz="3200" dirty="0" smtClean="0">
                <a:solidFill>
                  <a:schemeClr val="bg1"/>
                </a:solidFill>
                <a:latin typeface="微软雅黑" pitchFamily="34" charset="-122"/>
                <a:ea typeface="微软雅黑" pitchFamily="34" charset="-122"/>
              </a:rPr>
              <a:t>ZigBee</a:t>
            </a:r>
            <a:r>
              <a:rPr lang="zh-CN" altLang="en-US" sz="3200" dirty="0">
                <a:solidFill>
                  <a:schemeClr val="bg1"/>
                </a:solidFill>
                <a:latin typeface="微软雅黑" pitchFamily="34" charset="-122"/>
                <a:ea typeface="微软雅黑" pitchFamily="34" charset="-122"/>
              </a:rPr>
              <a:t>网络</a:t>
            </a:r>
          </a:p>
        </p:txBody>
      </p:sp>
      <p:sp>
        <p:nvSpPr>
          <p:cNvPr id="9" name="矩形 8"/>
          <p:cNvSpPr/>
          <p:nvPr/>
        </p:nvSpPr>
        <p:spPr>
          <a:xfrm>
            <a:off x="1056066" y="1973721"/>
            <a:ext cx="7836486" cy="830997"/>
          </a:xfrm>
          <a:prstGeom prst="rect">
            <a:avLst/>
          </a:prstGeom>
        </p:spPr>
        <p:txBody>
          <a:bodyPr wrap="square">
            <a:spAutoFit/>
          </a:bodyPr>
          <a:lstStyle/>
          <a:p>
            <a:r>
              <a:rPr lang="en-US" altLang="zh-CN" sz="2400" b="1" dirty="0" smtClean="0">
                <a:solidFill>
                  <a:schemeClr val="bg1"/>
                </a:solidFill>
                <a:latin typeface="华文细黑" pitchFamily="2" charset="-122"/>
                <a:ea typeface="华文细黑" pitchFamily="2" charset="-122"/>
              </a:rPr>
              <a:t>        CC2530</a:t>
            </a:r>
            <a:r>
              <a:rPr lang="zh-CN" altLang="en-US" sz="2400" b="1" dirty="0" smtClean="0">
                <a:solidFill>
                  <a:schemeClr val="bg1"/>
                </a:solidFill>
                <a:latin typeface="华文细黑" pitchFamily="2" charset="-122"/>
                <a:ea typeface="华文细黑" pitchFamily="2" charset="-122"/>
              </a:rPr>
              <a:t>是专门针对</a:t>
            </a:r>
            <a:r>
              <a:rPr lang="en-US" altLang="zh-CN" sz="2400" b="1" dirty="0" smtClean="0">
                <a:solidFill>
                  <a:schemeClr val="bg1"/>
                </a:solidFill>
                <a:latin typeface="华文细黑" pitchFamily="2" charset="-122"/>
                <a:ea typeface="华文细黑" pitchFamily="2" charset="-122"/>
              </a:rPr>
              <a:t>IEEE 802.15.4</a:t>
            </a:r>
            <a:r>
              <a:rPr lang="zh-CN" altLang="en-US" sz="2400" b="1" dirty="0" smtClean="0">
                <a:solidFill>
                  <a:schemeClr val="bg1"/>
                </a:solidFill>
                <a:latin typeface="华文细黑" pitchFamily="2" charset="-122"/>
                <a:ea typeface="华文细黑" pitchFamily="2" charset="-122"/>
              </a:rPr>
              <a:t>和</a:t>
            </a:r>
            <a:r>
              <a:rPr lang="en-US" altLang="zh-CN" sz="2400" b="1" dirty="0" smtClean="0">
                <a:solidFill>
                  <a:schemeClr val="bg1"/>
                </a:solidFill>
                <a:latin typeface="华文细黑" pitchFamily="2" charset="-122"/>
                <a:ea typeface="华文细黑" pitchFamily="2" charset="-122"/>
              </a:rPr>
              <a:t>Zigbee</a:t>
            </a:r>
            <a:r>
              <a:rPr lang="zh-CN" altLang="en-US" sz="2400" b="1" dirty="0" smtClean="0">
                <a:solidFill>
                  <a:schemeClr val="bg1"/>
                </a:solidFill>
                <a:latin typeface="华文细黑" pitchFamily="2" charset="-122"/>
                <a:ea typeface="华文细黑" pitchFamily="2" charset="-122"/>
              </a:rPr>
              <a:t>应用的单芯片解决方案，经济且低功耗。</a:t>
            </a:r>
            <a:endParaRPr lang="zh-CN" altLang="en-US" sz="2400" b="1" dirty="0">
              <a:solidFill>
                <a:schemeClr val="bg1"/>
              </a:solidFill>
              <a:latin typeface="华文细黑" pitchFamily="2" charset="-122"/>
              <a:ea typeface="华文细黑" pitchFamily="2" charset="-122"/>
            </a:endParaRPr>
          </a:p>
        </p:txBody>
      </p:sp>
      <p:pic>
        <p:nvPicPr>
          <p:cNvPr id="2049" name="Picture 1"/>
          <p:cNvPicPr>
            <a:picLocks noChangeAspect="1" noChangeArrowheads="1"/>
          </p:cNvPicPr>
          <p:nvPr/>
        </p:nvPicPr>
        <p:blipFill>
          <a:blip r:embed="rId2"/>
          <a:srcRect/>
          <a:stretch>
            <a:fillRect/>
          </a:stretch>
        </p:blipFill>
        <p:spPr bwMode="auto">
          <a:xfrm>
            <a:off x="978810" y="2855913"/>
            <a:ext cx="4874335" cy="3486830"/>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a:srcRect/>
          <a:stretch>
            <a:fillRect/>
          </a:stretch>
        </p:blipFill>
        <p:spPr bwMode="auto">
          <a:xfrm>
            <a:off x="6196680" y="3149600"/>
            <a:ext cx="3250719" cy="2776538"/>
          </a:xfrm>
          <a:prstGeom prst="rect">
            <a:avLst/>
          </a:prstGeom>
          <a:noFill/>
          <a:ln w="9525">
            <a:noFill/>
            <a:miter lim="800000"/>
            <a:headEnd/>
            <a:tailEnd/>
          </a:ln>
          <a:effectLst/>
        </p:spPr>
      </p:pic>
    </p:spTree>
  </p:cSld>
  <p:clrMapOvr>
    <a:masterClrMapping/>
  </p:clrMapOvr>
  <p:transition spd="slow">
    <p:blinds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2"/>
          <a:srcRect/>
          <a:stretch>
            <a:fillRect/>
          </a:stretch>
        </p:blipFill>
        <p:spPr bwMode="auto">
          <a:xfrm>
            <a:off x="6384396" y="405493"/>
            <a:ext cx="3312205" cy="2657021"/>
          </a:xfrm>
          <a:prstGeom prst="rect">
            <a:avLst/>
          </a:prstGeom>
          <a:noFill/>
          <a:ln w="9525">
            <a:noFill/>
            <a:miter lim="800000"/>
            <a:headEnd/>
            <a:tailEnd/>
          </a:ln>
          <a:effectLst/>
        </p:spPr>
      </p:pic>
      <p:pic>
        <p:nvPicPr>
          <p:cNvPr id="3074" name="Picture 2"/>
          <p:cNvPicPr>
            <a:picLocks noChangeAspect="1" noChangeArrowheads="1"/>
          </p:cNvPicPr>
          <p:nvPr/>
        </p:nvPicPr>
        <p:blipFill>
          <a:blip r:embed="rId3"/>
          <a:srcRect/>
          <a:stretch>
            <a:fillRect/>
          </a:stretch>
        </p:blipFill>
        <p:spPr bwMode="auto">
          <a:xfrm>
            <a:off x="6388896" y="3569117"/>
            <a:ext cx="3307705" cy="2686050"/>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a:srcRect/>
          <a:stretch>
            <a:fillRect/>
          </a:stretch>
        </p:blipFill>
        <p:spPr bwMode="auto">
          <a:xfrm>
            <a:off x="174386" y="827313"/>
            <a:ext cx="5893427" cy="5021944"/>
          </a:xfrm>
          <a:prstGeom prst="rect">
            <a:avLst/>
          </a:prstGeom>
          <a:noFill/>
          <a:ln w="9525">
            <a:noFill/>
            <a:miter lim="800000"/>
            <a:headEnd/>
            <a:tailEnd/>
          </a:ln>
          <a:effectLst/>
        </p:spPr>
      </p:pic>
      <p:sp>
        <p:nvSpPr>
          <p:cNvPr id="6" name="TextBox 5"/>
          <p:cNvSpPr txBox="1"/>
          <p:nvPr/>
        </p:nvSpPr>
        <p:spPr>
          <a:xfrm>
            <a:off x="2532157" y="6183087"/>
            <a:ext cx="1164072" cy="461665"/>
          </a:xfrm>
          <a:prstGeom prst="rect">
            <a:avLst/>
          </a:prstGeom>
          <a:noFill/>
        </p:spPr>
        <p:txBody>
          <a:bodyPr wrap="square" rtlCol="0">
            <a:spAutoFit/>
          </a:bodyPr>
          <a:lstStyle/>
          <a:p>
            <a:r>
              <a:rPr lang="zh-CN" altLang="en-US" sz="2400" b="1" dirty="0" smtClean="0">
                <a:solidFill>
                  <a:schemeClr val="bg1"/>
                </a:solidFill>
                <a:latin typeface="华文细黑" pitchFamily="2" charset="-122"/>
                <a:ea typeface="华文细黑" pitchFamily="2" charset="-122"/>
              </a:rPr>
              <a:t>协调器</a:t>
            </a:r>
            <a:endParaRPr lang="zh-CN" altLang="en-US" sz="2400" b="1" dirty="0">
              <a:solidFill>
                <a:schemeClr val="bg1"/>
              </a:solidFill>
              <a:latin typeface="华文细黑" pitchFamily="2" charset="-122"/>
              <a:ea typeface="华文细黑" pitchFamily="2" charset="-122"/>
            </a:endParaRPr>
          </a:p>
        </p:txBody>
      </p:sp>
      <p:sp>
        <p:nvSpPr>
          <p:cNvPr id="7" name="TextBox 6"/>
          <p:cNvSpPr txBox="1"/>
          <p:nvPr/>
        </p:nvSpPr>
        <p:spPr>
          <a:xfrm>
            <a:off x="6565532" y="3107452"/>
            <a:ext cx="2949932" cy="461665"/>
          </a:xfrm>
          <a:prstGeom prst="rect">
            <a:avLst/>
          </a:prstGeom>
          <a:noFill/>
        </p:spPr>
        <p:txBody>
          <a:bodyPr wrap="square" rtlCol="0">
            <a:spAutoFit/>
          </a:bodyPr>
          <a:lstStyle/>
          <a:p>
            <a:r>
              <a:rPr lang="zh-CN" altLang="en-US" sz="2400" b="1" dirty="0" smtClean="0">
                <a:solidFill>
                  <a:schemeClr val="bg1"/>
                </a:solidFill>
                <a:latin typeface="华文细黑" pitchFamily="2" charset="-122"/>
                <a:ea typeface="华文细黑" pitchFamily="2" charset="-122"/>
              </a:rPr>
              <a:t>路由器或终端节点器</a:t>
            </a:r>
            <a:endParaRPr lang="zh-CN" altLang="en-US" sz="2400" b="1" dirty="0">
              <a:solidFill>
                <a:schemeClr val="bg1"/>
              </a:solidFill>
              <a:latin typeface="华文细黑" pitchFamily="2" charset="-122"/>
              <a:ea typeface="华文细黑" pitchFamily="2" charset="-122"/>
            </a:endParaRPr>
          </a:p>
        </p:txBody>
      </p:sp>
      <p:sp>
        <p:nvSpPr>
          <p:cNvPr id="8" name="TextBox 7"/>
          <p:cNvSpPr txBox="1"/>
          <p:nvPr/>
        </p:nvSpPr>
        <p:spPr>
          <a:xfrm>
            <a:off x="7450761" y="6255167"/>
            <a:ext cx="1519068" cy="461665"/>
          </a:xfrm>
          <a:prstGeom prst="rect">
            <a:avLst/>
          </a:prstGeom>
          <a:noFill/>
        </p:spPr>
        <p:txBody>
          <a:bodyPr wrap="square" rtlCol="0">
            <a:spAutoFit/>
          </a:bodyPr>
          <a:lstStyle/>
          <a:p>
            <a:r>
              <a:rPr lang="zh-CN" altLang="en-US" sz="2400" b="1" dirty="0" smtClean="0">
                <a:solidFill>
                  <a:schemeClr val="bg1"/>
                </a:solidFill>
                <a:latin typeface="华文细黑" pitchFamily="2" charset="-122"/>
                <a:ea typeface="华文细黑" pitchFamily="2" charset="-122"/>
              </a:rPr>
              <a:t>嗅探器</a:t>
            </a:r>
            <a:endParaRPr lang="zh-CN" altLang="en-US" sz="2400" b="1" dirty="0">
              <a:solidFill>
                <a:schemeClr val="bg1"/>
              </a:solidFill>
              <a:latin typeface="华文细黑" pitchFamily="2" charset="-122"/>
              <a:ea typeface="华文细黑" pitchFamily="2" charset="-122"/>
            </a:endParaRPr>
          </a:p>
        </p:txBody>
      </p:sp>
    </p:spTree>
  </p:cSld>
  <p:clrMapOvr>
    <a:masterClrMapping/>
  </p:clrMapOvr>
  <p:transition spd="slow">
    <p:blinds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组合 7"/>
          <p:cNvGrpSpPr>
            <a:grpSpLocks/>
          </p:cNvGrpSpPr>
          <p:nvPr/>
        </p:nvGrpSpPr>
        <p:grpSpPr bwMode="auto">
          <a:xfrm>
            <a:off x="-21001" y="450851"/>
            <a:ext cx="8795608" cy="519113"/>
            <a:chOff x="-12700" y="587118"/>
            <a:chExt cx="6956567" cy="520091"/>
          </a:xfrm>
        </p:grpSpPr>
        <p:sp>
          <p:nvSpPr>
            <p:cNvPr id="34840" name="文本框 14"/>
            <p:cNvSpPr txBox="1">
              <a:spLocks noChangeArrowheads="1"/>
            </p:cNvSpPr>
            <p:nvPr/>
          </p:nvSpPr>
          <p:spPr bwMode="auto">
            <a:xfrm>
              <a:off x="533357" y="587118"/>
              <a:ext cx="6410510"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新知储备</a:t>
              </a:r>
              <a:endParaRPr lang="zh-CN" altLang="en-US" sz="3200" b="1">
                <a:solidFill>
                  <a:schemeClr val="bg1"/>
                </a:solidFill>
                <a:latin typeface="微软雅黑" pitchFamily="34" charset="-122"/>
                <a:ea typeface="微软雅黑" pitchFamily="34" charset="-122"/>
                <a:cs typeface="Arial" charset="0"/>
              </a:endParaRPr>
            </a:p>
          </p:txBody>
        </p:sp>
        <p:sp>
          <p:nvSpPr>
            <p:cNvPr id="10" name="矩形 9"/>
            <p:cNvSpPr/>
            <p:nvPr/>
          </p:nvSpPr>
          <p:spPr>
            <a:xfrm>
              <a:off x="-12700" y="587118"/>
              <a:ext cx="393455"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5" name="矩形 14"/>
          <p:cNvSpPr/>
          <p:nvPr/>
        </p:nvSpPr>
        <p:spPr>
          <a:xfrm>
            <a:off x="156198" y="1338263"/>
            <a:ext cx="325520" cy="519112"/>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4819" name="文本框 14"/>
          <p:cNvSpPr txBox="1">
            <a:spLocks noChangeArrowheads="1"/>
          </p:cNvSpPr>
          <p:nvPr/>
        </p:nvSpPr>
        <p:spPr bwMode="auto">
          <a:xfrm>
            <a:off x="606413" y="1091090"/>
            <a:ext cx="7472526" cy="984885"/>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dirty="0">
                <a:solidFill>
                  <a:schemeClr val="bg1"/>
                </a:solidFill>
                <a:latin typeface="微软雅黑" pitchFamily="34" charset="-122"/>
                <a:ea typeface="微软雅黑" pitchFamily="34" charset="-122"/>
                <a:cs typeface="Arial" charset="0"/>
              </a:rPr>
              <a:t>问题五：</a:t>
            </a:r>
            <a:r>
              <a:rPr lang="en-US" altLang="en-US" sz="3200" b="1" dirty="0">
                <a:solidFill>
                  <a:schemeClr val="bg1"/>
                </a:solidFill>
                <a:latin typeface="微软雅黑" pitchFamily="34" charset="-122"/>
                <a:ea typeface="微软雅黑" pitchFamily="34" charset="-122"/>
                <a:cs typeface="Arial" charset="0"/>
              </a:rPr>
              <a:t> ZigBee</a:t>
            </a:r>
            <a:r>
              <a:rPr lang="zh-CN" altLang="en-US" sz="3200" b="1" dirty="0">
                <a:solidFill>
                  <a:schemeClr val="bg1"/>
                </a:solidFill>
                <a:latin typeface="微软雅黑" pitchFamily="34" charset="-122"/>
                <a:ea typeface="微软雅黑" pitchFamily="34" charset="-122"/>
                <a:cs typeface="Arial" charset="0"/>
              </a:rPr>
              <a:t>技术的应用？</a:t>
            </a:r>
            <a:r>
              <a:rPr lang="en-US" altLang="zh-CN" sz="3200" b="1" dirty="0">
                <a:solidFill>
                  <a:schemeClr val="bg1"/>
                </a:solidFill>
                <a:latin typeface="微软雅黑" pitchFamily="34" charset="-122"/>
                <a:ea typeface="微软雅黑" pitchFamily="34" charset="-122"/>
                <a:cs typeface="Arial" charset="0"/>
              </a:rPr>
              <a:t>----</a:t>
            </a:r>
            <a:r>
              <a:rPr lang="zh-CN" altLang="en-US" sz="3200" b="1" dirty="0">
                <a:solidFill>
                  <a:srgbClr val="FFC000"/>
                </a:solidFill>
                <a:latin typeface="微软雅黑" pitchFamily="34" charset="-122"/>
                <a:ea typeface="微软雅黑" pitchFamily="34" charset="-122"/>
                <a:cs typeface="Arial" charset="0"/>
              </a:rPr>
              <a:t>聊一聊</a:t>
            </a:r>
          </a:p>
        </p:txBody>
      </p:sp>
      <p:sp>
        <p:nvSpPr>
          <p:cNvPr id="34820" name="TextBox 13"/>
          <p:cNvSpPr txBox="1">
            <a:spLocks noChangeArrowheads="1"/>
          </p:cNvSpPr>
          <p:nvPr/>
        </p:nvSpPr>
        <p:spPr bwMode="auto">
          <a:xfrm>
            <a:off x="1009423" y="2544764"/>
            <a:ext cx="615553" cy="4313237"/>
          </a:xfrm>
          <a:prstGeom prst="rect">
            <a:avLst/>
          </a:prstGeom>
          <a:noFill/>
          <a:ln w="9525">
            <a:noFill/>
            <a:miter lim="800000"/>
            <a:headEnd/>
            <a:tailEnd/>
          </a:ln>
        </p:spPr>
        <p:txBody>
          <a:bodyPr vert="eaVert">
            <a:spAutoFit/>
          </a:bodyPr>
          <a:lstStyle/>
          <a:p>
            <a:r>
              <a:rPr lang="en-US" altLang="zh-CN" sz="2800" dirty="0">
                <a:solidFill>
                  <a:schemeClr val="bg1"/>
                </a:solidFill>
                <a:latin typeface="微软雅黑" pitchFamily="34" charset="-122"/>
                <a:ea typeface="微软雅黑" pitchFamily="34" charset="-122"/>
              </a:rPr>
              <a:t>ZigBee</a:t>
            </a:r>
            <a:r>
              <a:rPr lang="zh-CN" altLang="en-US" sz="2800" dirty="0">
                <a:solidFill>
                  <a:schemeClr val="bg1"/>
                </a:solidFill>
                <a:latin typeface="微软雅黑" pitchFamily="34" charset="-122"/>
                <a:ea typeface="微软雅黑" pitchFamily="34" charset="-122"/>
              </a:rPr>
              <a:t>适用的应用场合</a:t>
            </a:r>
          </a:p>
        </p:txBody>
      </p:sp>
      <p:sp>
        <p:nvSpPr>
          <p:cNvPr id="34821" name="TextBox 16"/>
          <p:cNvSpPr txBox="1">
            <a:spLocks noChangeArrowheads="1"/>
          </p:cNvSpPr>
          <p:nvPr/>
        </p:nvSpPr>
        <p:spPr bwMode="auto">
          <a:xfrm>
            <a:off x="2618600" y="2306638"/>
            <a:ext cx="879430" cy="1754326"/>
          </a:xfrm>
          <a:prstGeom prst="rect">
            <a:avLst/>
          </a:prstGeom>
          <a:noFill/>
          <a:ln w="9525">
            <a:noFill/>
            <a:miter lim="800000"/>
            <a:headEnd/>
            <a:tailEnd/>
          </a:ln>
        </p:spPr>
        <p:txBody>
          <a:bodyPr>
            <a:spAutoFit/>
          </a:bodyPr>
          <a:lstStyle/>
          <a:p>
            <a:pPr>
              <a:buFont typeface="Wingdings" pitchFamily="2" charset="2"/>
              <a:buChar char="ü"/>
            </a:pPr>
            <a:r>
              <a:rPr lang="zh-CN" altLang="en-US">
                <a:solidFill>
                  <a:schemeClr val="bg1"/>
                </a:solidFill>
                <a:latin typeface="微软雅黑" pitchFamily="34" charset="-122"/>
                <a:ea typeface="微软雅黑" pitchFamily="34" charset="-122"/>
              </a:rPr>
              <a:t>监视</a:t>
            </a:r>
            <a:endParaRPr lang="en-US" altLang="zh-CN">
              <a:solidFill>
                <a:schemeClr val="bg1"/>
              </a:solidFill>
              <a:latin typeface="微软雅黑" pitchFamily="34" charset="-122"/>
              <a:ea typeface="微软雅黑" pitchFamily="34" charset="-122"/>
            </a:endParaRPr>
          </a:p>
          <a:p>
            <a:pPr>
              <a:buFont typeface="Wingdings" pitchFamily="2" charset="2"/>
              <a:buChar char="ü"/>
            </a:pPr>
            <a:r>
              <a:rPr lang="zh-CN" altLang="en-US">
                <a:solidFill>
                  <a:schemeClr val="bg1"/>
                </a:solidFill>
                <a:latin typeface="微软雅黑" pitchFamily="34" charset="-122"/>
                <a:ea typeface="微软雅黑" pitchFamily="34" charset="-122"/>
              </a:rPr>
              <a:t>传感器</a:t>
            </a:r>
            <a:endParaRPr lang="en-US" altLang="zh-CN">
              <a:solidFill>
                <a:schemeClr val="bg1"/>
              </a:solidFill>
              <a:latin typeface="微软雅黑" pitchFamily="34" charset="-122"/>
              <a:ea typeface="微软雅黑" pitchFamily="34" charset="-122"/>
            </a:endParaRPr>
          </a:p>
          <a:p>
            <a:pPr>
              <a:buFont typeface="Wingdings" pitchFamily="2" charset="2"/>
              <a:buChar char="ü"/>
            </a:pPr>
            <a:r>
              <a:rPr lang="zh-CN" altLang="en-US">
                <a:solidFill>
                  <a:schemeClr val="bg1"/>
                </a:solidFill>
                <a:latin typeface="微软雅黑" pitchFamily="34" charset="-122"/>
                <a:ea typeface="微软雅黑" pitchFamily="34" charset="-122"/>
              </a:rPr>
              <a:t>自动化</a:t>
            </a:r>
            <a:endParaRPr lang="en-US" altLang="zh-CN">
              <a:solidFill>
                <a:schemeClr val="bg1"/>
              </a:solidFill>
              <a:latin typeface="微软雅黑" pitchFamily="34" charset="-122"/>
              <a:ea typeface="微软雅黑" pitchFamily="34" charset="-122"/>
            </a:endParaRPr>
          </a:p>
          <a:p>
            <a:pPr>
              <a:buFont typeface="Wingdings" pitchFamily="2" charset="2"/>
              <a:buChar char="ü"/>
            </a:pPr>
            <a:r>
              <a:rPr lang="zh-CN" altLang="en-US">
                <a:solidFill>
                  <a:schemeClr val="bg1"/>
                </a:solidFill>
                <a:latin typeface="微软雅黑" pitchFamily="34" charset="-122"/>
                <a:ea typeface="微软雅黑" pitchFamily="34" charset="-122"/>
              </a:rPr>
              <a:t>控制</a:t>
            </a:r>
          </a:p>
        </p:txBody>
      </p:sp>
      <p:sp>
        <p:nvSpPr>
          <p:cNvPr id="19" name="右大括号 18"/>
          <p:cNvSpPr/>
          <p:nvPr/>
        </p:nvSpPr>
        <p:spPr>
          <a:xfrm>
            <a:off x="3419275" y="2319339"/>
            <a:ext cx="179823" cy="1133475"/>
          </a:xfrm>
          <a:prstGeom prst="righ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sp>
        <p:nvSpPr>
          <p:cNvPr id="20" name="云形标注 19"/>
          <p:cNvSpPr/>
          <p:nvPr/>
        </p:nvSpPr>
        <p:spPr>
          <a:xfrm>
            <a:off x="3645039" y="2347914"/>
            <a:ext cx="1546221" cy="1063625"/>
          </a:xfrm>
          <a:prstGeom prst="cloudCallout">
            <a:avLst>
              <a:gd name="adj1" fmla="val 60016"/>
              <a:gd name="adj2" fmla="val 76603"/>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b="1" dirty="0"/>
              <a:t>工业、农业和商业</a:t>
            </a:r>
          </a:p>
        </p:txBody>
      </p:sp>
      <p:sp>
        <p:nvSpPr>
          <p:cNvPr id="22" name="矩形 21"/>
          <p:cNvSpPr/>
          <p:nvPr/>
        </p:nvSpPr>
        <p:spPr>
          <a:xfrm>
            <a:off x="5461652" y="3494089"/>
            <a:ext cx="1004124" cy="151447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b="1" dirty="0">
                <a:solidFill>
                  <a:srgbClr val="FF0000"/>
                </a:solidFill>
                <a:latin typeface="微软雅黑" pitchFamily="34" charset="-122"/>
                <a:ea typeface="微软雅黑" pitchFamily="34" charset="-122"/>
              </a:rPr>
              <a:t>低速无线设备</a:t>
            </a:r>
          </a:p>
        </p:txBody>
      </p:sp>
      <p:sp>
        <p:nvSpPr>
          <p:cNvPr id="34825" name="TextBox 22"/>
          <p:cNvSpPr txBox="1">
            <a:spLocks noChangeArrowheads="1"/>
          </p:cNvSpPr>
          <p:nvPr/>
        </p:nvSpPr>
        <p:spPr bwMode="auto">
          <a:xfrm>
            <a:off x="2594974" y="4081464"/>
            <a:ext cx="880742" cy="1200329"/>
          </a:xfrm>
          <a:prstGeom prst="rect">
            <a:avLst/>
          </a:prstGeom>
          <a:noFill/>
          <a:ln w="9525">
            <a:noFill/>
            <a:miter lim="800000"/>
            <a:headEnd/>
            <a:tailEnd/>
          </a:ln>
        </p:spPr>
        <p:txBody>
          <a:bodyPr>
            <a:spAutoFit/>
          </a:bodyPr>
          <a:lstStyle/>
          <a:p>
            <a:pPr>
              <a:buFont typeface="Wingdings" pitchFamily="2" charset="2"/>
              <a:buChar char="ü"/>
            </a:pPr>
            <a:r>
              <a:rPr lang="zh-CN" altLang="en-US">
                <a:solidFill>
                  <a:schemeClr val="bg1"/>
                </a:solidFill>
                <a:latin typeface="微软雅黑" pitchFamily="34" charset="-122"/>
                <a:ea typeface="微软雅黑" pitchFamily="34" charset="-122"/>
              </a:rPr>
              <a:t>监视</a:t>
            </a:r>
            <a:endParaRPr lang="en-US" altLang="zh-CN">
              <a:solidFill>
                <a:schemeClr val="bg1"/>
              </a:solidFill>
              <a:latin typeface="微软雅黑" pitchFamily="34" charset="-122"/>
              <a:ea typeface="微软雅黑" pitchFamily="34" charset="-122"/>
            </a:endParaRPr>
          </a:p>
          <a:p>
            <a:pPr>
              <a:buFont typeface="Wingdings" pitchFamily="2" charset="2"/>
              <a:buChar char="ü"/>
            </a:pPr>
            <a:r>
              <a:rPr lang="zh-CN" altLang="en-US">
                <a:solidFill>
                  <a:schemeClr val="bg1"/>
                </a:solidFill>
                <a:latin typeface="微软雅黑" pitchFamily="34" charset="-122"/>
                <a:ea typeface="微软雅黑" pitchFamily="34" charset="-122"/>
              </a:rPr>
              <a:t>诊断</a:t>
            </a:r>
            <a:endParaRPr lang="en-US" altLang="zh-CN">
              <a:solidFill>
                <a:schemeClr val="bg1"/>
              </a:solidFill>
              <a:latin typeface="微软雅黑" pitchFamily="34" charset="-122"/>
              <a:ea typeface="微软雅黑" pitchFamily="34" charset="-122"/>
            </a:endParaRPr>
          </a:p>
          <a:p>
            <a:pPr>
              <a:buFont typeface="Wingdings" pitchFamily="2" charset="2"/>
              <a:buChar char="ü"/>
            </a:pPr>
            <a:r>
              <a:rPr lang="zh-CN" altLang="en-US">
                <a:solidFill>
                  <a:schemeClr val="bg1"/>
                </a:solidFill>
                <a:latin typeface="微软雅黑" pitchFamily="34" charset="-122"/>
                <a:ea typeface="微软雅黑" pitchFamily="34" charset="-122"/>
              </a:rPr>
              <a:t>传感器</a:t>
            </a:r>
          </a:p>
        </p:txBody>
      </p:sp>
      <p:sp>
        <p:nvSpPr>
          <p:cNvPr id="24" name="右大括号 23"/>
          <p:cNvSpPr/>
          <p:nvPr/>
        </p:nvSpPr>
        <p:spPr>
          <a:xfrm>
            <a:off x="3407461" y="4094163"/>
            <a:ext cx="169323" cy="887412"/>
          </a:xfrm>
          <a:prstGeom prst="righ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sp>
        <p:nvSpPr>
          <p:cNvPr id="25" name="云形标注 24"/>
          <p:cNvSpPr/>
          <p:nvPr/>
        </p:nvSpPr>
        <p:spPr>
          <a:xfrm>
            <a:off x="3622724" y="4121151"/>
            <a:ext cx="1544909" cy="1065213"/>
          </a:xfrm>
          <a:prstGeom prst="cloudCallout">
            <a:avLst>
              <a:gd name="adj1" fmla="val 68045"/>
              <a:gd name="adj2" fmla="val -2467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b="1" dirty="0"/>
              <a:t>个人健康监护</a:t>
            </a:r>
          </a:p>
        </p:txBody>
      </p:sp>
      <p:sp>
        <p:nvSpPr>
          <p:cNvPr id="34828" name="TextBox 25"/>
          <p:cNvSpPr txBox="1">
            <a:spLocks noChangeArrowheads="1"/>
          </p:cNvSpPr>
          <p:nvPr/>
        </p:nvSpPr>
        <p:spPr bwMode="auto">
          <a:xfrm>
            <a:off x="2415150" y="6005513"/>
            <a:ext cx="1127508" cy="923330"/>
          </a:xfrm>
          <a:prstGeom prst="rect">
            <a:avLst/>
          </a:prstGeom>
          <a:noFill/>
          <a:ln w="9525">
            <a:noFill/>
            <a:miter lim="800000"/>
            <a:headEnd/>
            <a:tailEnd/>
          </a:ln>
        </p:spPr>
        <p:txBody>
          <a:bodyPr>
            <a:spAutoFit/>
          </a:bodyPr>
          <a:lstStyle/>
          <a:p>
            <a:pPr>
              <a:buFont typeface="Wingdings" pitchFamily="2" charset="2"/>
              <a:buChar char="ü"/>
            </a:pPr>
            <a:r>
              <a:rPr lang="zh-CN" altLang="en-US" dirty="0">
                <a:solidFill>
                  <a:schemeClr val="bg1"/>
                </a:solidFill>
                <a:latin typeface="微软雅黑" pitchFamily="34" charset="-122"/>
                <a:ea typeface="微软雅黑" pitchFamily="34" charset="-122"/>
              </a:rPr>
              <a:t>玩具</a:t>
            </a:r>
            <a:endParaRPr lang="en-US" altLang="zh-CN" dirty="0">
              <a:solidFill>
                <a:schemeClr val="bg1"/>
              </a:solidFill>
              <a:latin typeface="微软雅黑" pitchFamily="34" charset="-122"/>
              <a:ea typeface="微软雅黑" pitchFamily="34" charset="-122"/>
            </a:endParaRPr>
          </a:p>
          <a:p>
            <a:pPr>
              <a:buFont typeface="Wingdings" pitchFamily="2" charset="2"/>
              <a:buChar char="ü"/>
            </a:pPr>
            <a:r>
              <a:rPr lang="zh-CN" altLang="en-US" dirty="0">
                <a:solidFill>
                  <a:schemeClr val="bg1"/>
                </a:solidFill>
                <a:latin typeface="微软雅黑" pitchFamily="34" charset="-122"/>
                <a:ea typeface="微软雅黑" pitchFamily="34" charset="-122"/>
              </a:rPr>
              <a:t>游戏器具</a:t>
            </a:r>
          </a:p>
        </p:txBody>
      </p:sp>
      <p:sp>
        <p:nvSpPr>
          <p:cNvPr id="27" name="右大括号 26"/>
          <p:cNvSpPr/>
          <p:nvPr/>
        </p:nvSpPr>
        <p:spPr>
          <a:xfrm>
            <a:off x="3362833" y="5991226"/>
            <a:ext cx="157510" cy="614363"/>
          </a:xfrm>
          <a:prstGeom prst="righ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sp>
        <p:nvSpPr>
          <p:cNvPr id="28" name="云形标注 27"/>
          <p:cNvSpPr/>
          <p:nvPr/>
        </p:nvSpPr>
        <p:spPr>
          <a:xfrm>
            <a:off x="3576785" y="5622926"/>
            <a:ext cx="1546221" cy="1065213"/>
          </a:xfrm>
          <a:prstGeom prst="cloudCallout">
            <a:avLst>
              <a:gd name="adj1" fmla="val 72425"/>
              <a:gd name="adj2" fmla="val -110576"/>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b="1" dirty="0"/>
              <a:t>玩具和</a:t>
            </a:r>
            <a:endParaRPr lang="en-US" altLang="zh-CN" b="1" dirty="0"/>
          </a:p>
          <a:p>
            <a:pPr algn="ctr" fontAlgn="auto">
              <a:spcBef>
                <a:spcPts val="0"/>
              </a:spcBef>
              <a:spcAft>
                <a:spcPts val="0"/>
              </a:spcAft>
              <a:defRPr/>
            </a:pPr>
            <a:r>
              <a:rPr lang="zh-CN" altLang="en-US" b="1" dirty="0"/>
              <a:t>游戏</a:t>
            </a:r>
          </a:p>
        </p:txBody>
      </p:sp>
      <p:sp>
        <p:nvSpPr>
          <p:cNvPr id="34831" name="TextBox 28"/>
          <p:cNvSpPr txBox="1">
            <a:spLocks noChangeArrowheads="1"/>
          </p:cNvSpPr>
          <p:nvPr/>
        </p:nvSpPr>
        <p:spPr bwMode="auto">
          <a:xfrm>
            <a:off x="8981995" y="5214938"/>
            <a:ext cx="1199699" cy="1477328"/>
          </a:xfrm>
          <a:prstGeom prst="rect">
            <a:avLst/>
          </a:prstGeom>
          <a:noFill/>
          <a:ln w="9525">
            <a:noFill/>
            <a:miter lim="800000"/>
            <a:headEnd/>
            <a:tailEnd/>
          </a:ln>
        </p:spPr>
        <p:txBody>
          <a:bodyPr>
            <a:spAutoFit/>
          </a:bodyPr>
          <a:lstStyle/>
          <a:p>
            <a:pPr>
              <a:buFont typeface="Wingdings" pitchFamily="2" charset="2"/>
              <a:buChar char="ü"/>
            </a:pPr>
            <a:r>
              <a:rPr lang="zh-CN" altLang="en-US">
                <a:solidFill>
                  <a:schemeClr val="bg1"/>
                </a:solidFill>
                <a:latin typeface="微软雅黑" pitchFamily="34" charset="-122"/>
                <a:ea typeface="微软雅黑" pitchFamily="34" charset="-122"/>
              </a:rPr>
              <a:t>玩具</a:t>
            </a:r>
            <a:endParaRPr lang="en-US" altLang="zh-CN">
              <a:solidFill>
                <a:schemeClr val="bg1"/>
              </a:solidFill>
              <a:latin typeface="微软雅黑" pitchFamily="34" charset="-122"/>
              <a:ea typeface="微软雅黑" pitchFamily="34" charset="-122"/>
            </a:endParaRPr>
          </a:p>
          <a:p>
            <a:pPr>
              <a:buFont typeface="Wingdings" pitchFamily="2" charset="2"/>
              <a:buChar char="ü"/>
            </a:pPr>
            <a:r>
              <a:rPr lang="zh-CN" altLang="en-US">
                <a:solidFill>
                  <a:schemeClr val="bg1"/>
                </a:solidFill>
                <a:latin typeface="微软雅黑" pitchFamily="34" charset="-122"/>
                <a:ea typeface="微软雅黑" pitchFamily="34" charset="-122"/>
              </a:rPr>
              <a:t>游戏器具</a:t>
            </a:r>
            <a:endParaRPr lang="en-US" altLang="zh-CN">
              <a:solidFill>
                <a:schemeClr val="bg1"/>
              </a:solidFill>
              <a:latin typeface="微软雅黑" pitchFamily="34" charset="-122"/>
              <a:ea typeface="微软雅黑" pitchFamily="34" charset="-122"/>
            </a:endParaRPr>
          </a:p>
          <a:p>
            <a:pPr>
              <a:buFont typeface="Wingdings" pitchFamily="2" charset="2"/>
              <a:buChar char="ü"/>
            </a:pPr>
            <a:r>
              <a:rPr lang="zh-CN" altLang="en-US">
                <a:solidFill>
                  <a:schemeClr val="bg1"/>
                </a:solidFill>
                <a:latin typeface="微软雅黑" pitchFamily="34" charset="-122"/>
                <a:ea typeface="微软雅黑" pitchFamily="34" charset="-122"/>
              </a:rPr>
              <a:t>照明</a:t>
            </a:r>
            <a:endParaRPr lang="en-US" altLang="zh-CN">
              <a:solidFill>
                <a:schemeClr val="bg1"/>
              </a:solidFill>
              <a:latin typeface="微软雅黑" pitchFamily="34" charset="-122"/>
              <a:ea typeface="微软雅黑" pitchFamily="34" charset="-122"/>
            </a:endParaRPr>
          </a:p>
          <a:p>
            <a:pPr>
              <a:buFont typeface="Wingdings" pitchFamily="2" charset="2"/>
              <a:buChar char="ü"/>
            </a:pPr>
            <a:r>
              <a:rPr lang="zh-CN" altLang="en-US">
                <a:solidFill>
                  <a:schemeClr val="bg1"/>
                </a:solidFill>
                <a:latin typeface="微软雅黑" pitchFamily="34" charset="-122"/>
                <a:ea typeface="微软雅黑" pitchFamily="34" charset="-122"/>
              </a:rPr>
              <a:t>门禁</a:t>
            </a:r>
          </a:p>
        </p:txBody>
      </p:sp>
      <p:sp>
        <p:nvSpPr>
          <p:cNvPr id="30" name="右大括号 29"/>
          <p:cNvSpPr/>
          <p:nvPr/>
        </p:nvSpPr>
        <p:spPr>
          <a:xfrm flipH="1">
            <a:off x="8891426" y="5227638"/>
            <a:ext cx="185074" cy="1111250"/>
          </a:xfrm>
          <a:prstGeom prst="righ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sp>
        <p:nvSpPr>
          <p:cNvPr id="31" name="云形标注 30"/>
          <p:cNvSpPr/>
          <p:nvPr/>
        </p:nvSpPr>
        <p:spPr>
          <a:xfrm>
            <a:off x="7108941" y="5260975"/>
            <a:ext cx="1703731" cy="1193800"/>
          </a:xfrm>
          <a:prstGeom prst="cloudCallout">
            <a:avLst>
              <a:gd name="adj1" fmla="val -88564"/>
              <a:gd name="adj2" fmla="val -7205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b="1" dirty="0"/>
              <a:t>家庭自动化</a:t>
            </a:r>
          </a:p>
        </p:txBody>
      </p:sp>
      <p:sp>
        <p:nvSpPr>
          <p:cNvPr id="34834" name="TextBox 31"/>
          <p:cNvSpPr txBox="1">
            <a:spLocks noChangeArrowheads="1"/>
          </p:cNvSpPr>
          <p:nvPr/>
        </p:nvSpPr>
        <p:spPr bwMode="auto">
          <a:xfrm>
            <a:off x="8858613" y="3810000"/>
            <a:ext cx="958184" cy="1200329"/>
          </a:xfrm>
          <a:prstGeom prst="rect">
            <a:avLst/>
          </a:prstGeom>
          <a:noFill/>
          <a:ln w="9525">
            <a:noFill/>
            <a:miter lim="800000"/>
            <a:headEnd/>
            <a:tailEnd/>
          </a:ln>
        </p:spPr>
        <p:txBody>
          <a:bodyPr>
            <a:spAutoFit/>
          </a:bodyPr>
          <a:lstStyle/>
          <a:p>
            <a:pPr>
              <a:buFont typeface="Wingdings" pitchFamily="2" charset="2"/>
              <a:buChar char="ü"/>
            </a:pPr>
            <a:r>
              <a:rPr lang="zh-CN" altLang="en-US">
                <a:solidFill>
                  <a:schemeClr val="bg1"/>
                </a:solidFill>
                <a:latin typeface="微软雅黑" pitchFamily="34" charset="-122"/>
                <a:ea typeface="微软雅黑" pitchFamily="34" charset="-122"/>
              </a:rPr>
              <a:t>鼠标</a:t>
            </a:r>
            <a:endParaRPr lang="en-US" altLang="zh-CN">
              <a:solidFill>
                <a:schemeClr val="bg1"/>
              </a:solidFill>
              <a:latin typeface="微软雅黑" pitchFamily="34" charset="-122"/>
              <a:ea typeface="微软雅黑" pitchFamily="34" charset="-122"/>
            </a:endParaRPr>
          </a:p>
          <a:p>
            <a:pPr>
              <a:buFont typeface="Wingdings" pitchFamily="2" charset="2"/>
              <a:buChar char="ü"/>
            </a:pPr>
            <a:r>
              <a:rPr lang="zh-CN" altLang="en-US">
                <a:solidFill>
                  <a:schemeClr val="bg1"/>
                </a:solidFill>
                <a:latin typeface="微软雅黑" pitchFamily="34" charset="-122"/>
                <a:ea typeface="微软雅黑" pitchFamily="34" charset="-122"/>
              </a:rPr>
              <a:t>键盘</a:t>
            </a:r>
            <a:endParaRPr lang="en-US" altLang="zh-CN">
              <a:solidFill>
                <a:schemeClr val="bg1"/>
              </a:solidFill>
              <a:latin typeface="微软雅黑" pitchFamily="34" charset="-122"/>
              <a:ea typeface="微软雅黑" pitchFamily="34" charset="-122"/>
            </a:endParaRPr>
          </a:p>
          <a:p>
            <a:pPr>
              <a:buFont typeface="Wingdings" pitchFamily="2" charset="2"/>
              <a:buChar char="ü"/>
            </a:pPr>
            <a:r>
              <a:rPr lang="zh-CN" altLang="en-US">
                <a:solidFill>
                  <a:schemeClr val="bg1"/>
                </a:solidFill>
                <a:latin typeface="微软雅黑" pitchFamily="34" charset="-122"/>
                <a:ea typeface="微软雅黑" pitchFamily="34" charset="-122"/>
              </a:rPr>
              <a:t>操作杆</a:t>
            </a:r>
          </a:p>
        </p:txBody>
      </p:sp>
      <p:sp>
        <p:nvSpPr>
          <p:cNvPr id="33" name="右大括号 32"/>
          <p:cNvSpPr/>
          <p:nvPr/>
        </p:nvSpPr>
        <p:spPr>
          <a:xfrm flipH="1">
            <a:off x="8722104" y="3889376"/>
            <a:ext cx="169323" cy="777875"/>
          </a:xfrm>
          <a:prstGeom prst="righ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sp>
        <p:nvSpPr>
          <p:cNvPr id="34" name="云形标注 33"/>
          <p:cNvSpPr/>
          <p:nvPr/>
        </p:nvSpPr>
        <p:spPr>
          <a:xfrm>
            <a:off x="7007873" y="3678238"/>
            <a:ext cx="1703731" cy="1193800"/>
          </a:xfrm>
          <a:prstGeom prst="cloudCallout">
            <a:avLst>
              <a:gd name="adj1" fmla="val -81279"/>
              <a:gd name="adj2" fmla="val -6913"/>
            </a:avLst>
          </a:prstGeom>
          <a:solidFill>
            <a:srgbClr val="29B9A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b="1" dirty="0" smtClean="0"/>
              <a:t>PC</a:t>
            </a:r>
            <a:r>
              <a:rPr lang="zh-CN" altLang="en-US" b="1" dirty="0" smtClean="0"/>
              <a:t>机的外围设备</a:t>
            </a:r>
            <a:endParaRPr lang="zh-CN" altLang="en-US" b="1" dirty="0"/>
          </a:p>
        </p:txBody>
      </p:sp>
      <p:sp>
        <p:nvSpPr>
          <p:cNvPr id="34837" name="TextBox 34"/>
          <p:cNvSpPr txBox="1">
            <a:spLocks noChangeArrowheads="1"/>
          </p:cNvSpPr>
          <p:nvPr/>
        </p:nvSpPr>
        <p:spPr bwMode="auto">
          <a:xfrm>
            <a:off x="8564594" y="1966913"/>
            <a:ext cx="959497" cy="1200150"/>
          </a:xfrm>
          <a:prstGeom prst="rect">
            <a:avLst/>
          </a:prstGeom>
          <a:noFill/>
          <a:ln w="9525">
            <a:noFill/>
            <a:miter lim="800000"/>
            <a:headEnd/>
            <a:tailEnd/>
          </a:ln>
        </p:spPr>
        <p:txBody>
          <a:bodyPr>
            <a:spAutoFit/>
          </a:bodyPr>
          <a:lstStyle/>
          <a:p>
            <a:pPr>
              <a:buFont typeface="Wingdings" pitchFamily="2" charset="2"/>
              <a:buChar char="ü"/>
            </a:pPr>
            <a:r>
              <a:rPr lang="en-US" altLang="zh-CN">
                <a:solidFill>
                  <a:schemeClr val="bg1"/>
                </a:solidFill>
                <a:latin typeface="微软雅黑" pitchFamily="34" charset="-122"/>
                <a:ea typeface="微软雅黑" pitchFamily="34" charset="-122"/>
              </a:rPr>
              <a:t>TV</a:t>
            </a:r>
          </a:p>
          <a:p>
            <a:pPr>
              <a:buFont typeface="Wingdings" pitchFamily="2" charset="2"/>
              <a:buChar char="ü"/>
            </a:pPr>
            <a:r>
              <a:rPr lang="en-US" altLang="zh-CN">
                <a:solidFill>
                  <a:schemeClr val="bg1"/>
                </a:solidFill>
                <a:latin typeface="微软雅黑" pitchFamily="34" charset="-122"/>
                <a:ea typeface="微软雅黑" pitchFamily="34" charset="-122"/>
              </a:rPr>
              <a:t>VCR</a:t>
            </a:r>
          </a:p>
          <a:p>
            <a:pPr>
              <a:buFont typeface="Wingdings" pitchFamily="2" charset="2"/>
              <a:buChar char="ü"/>
            </a:pPr>
            <a:r>
              <a:rPr lang="en-US" altLang="zh-CN">
                <a:solidFill>
                  <a:schemeClr val="bg1"/>
                </a:solidFill>
                <a:latin typeface="微软雅黑" pitchFamily="34" charset="-122"/>
                <a:ea typeface="微软雅黑" pitchFamily="34" charset="-122"/>
              </a:rPr>
              <a:t>DVD</a:t>
            </a:r>
          </a:p>
          <a:p>
            <a:pPr>
              <a:buFont typeface="Wingdings" pitchFamily="2" charset="2"/>
              <a:buChar char="ü"/>
            </a:pPr>
            <a:r>
              <a:rPr lang="en-US" altLang="zh-CN">
                <a:solidFill>
                  <a:schemeClr val="bg1"/>
                </a:solidFill>
                <a:latin typeface="微软雅黑" pitchFamily="34" charset="-122"/>
                <a:ea typeface="微软雅黑" pitchFamily="34" charset="-122"/>
              </a:rPr>
              <a:t>CD</a:t>
            </a:r>
            <a:endParaRPr lang="zh-CN" altLang="en-US">
              <a:solidFill>
                <a:schemeClr val="bg1"/>
              </a:solidFill>
              <a:latin typeface="微软雅黑" pitchFamily="34" charset="-122"/>
              <a:ea typeface="微软雅黑" pitchFamily="34" charset="-122"/>
            </a:endParaRPr>
          </a:p>
        </p:txBody>
      </p:sp>
      <p:sp>
        <p:nvSpPr>
          <p:cNvPr id="36" name="右大括号 35"/>
          <p:cNvSpPr/>
          <p:nvPr/>
        </p:nvSpPr>
        <p:spPr>
          <a:xfrm flipH="1">
            <a:off x="8407084" y="2060576"/>
            <a:ext cx="169323" cy="777875"/>
          </a:xfrm>
          <a:prstGeom prst="righ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sp>
        <p:nvSpPr>
          <p:cNvPr id="37" name="云形标注 36"/>
          <p:cNvSpPr/>
          <p:nvPr/>
        </p:nvSpPr>
        <p:spPr>
          <a:xfrm>
            <a:off x="6736168" y="2027238"/>
            <a:ext cx="1705044" cy="1193800"/>
          </a:xfrm>
          <a:prstGeom prst="cloudCallout">
            <a:avLst>
              <a:gd name="adj1" fmla="val -65385"/>
              <a:gd name="adj2" fmla="val 75372"/>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b="1" dirty="0"/>
              <a:t>消费电子</a:t>
            </a:r>
          </a:p>
        </p:txBody>
      </p:sp>
    </p:spTree>
  </p:cSld>
  <p:clrMapOvr>
    <a:masterClrMapping/>
  </p:clrMapOvr>
  <p:transition spd="slow">
    <p:blinds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组合 7"/>
          <p:cNvGrpSpPr>
            <a:grpSpLocks/>
          </p:cNvGrpSpPr>
          <p:nvPr/>
        </p:nvGrpSpPr>
        <p:grpSpPr bwMode="auto">
          <a:xfrm>
            <a:off x="-21001" y="450851"/>
            <a:ext cx="8795608" cy="519113"/>
            <a:chOff x="-12700" y="587118"/>
            <a:chExt cx="6956567" cy="520091"/>
          </a:xfrm>
        </p:grpSpPr>
        <p:sp>
          <p:nvSpPr>
            <p:cNvPr id="71683" name="文本框 14"/>
            <p:cNvSpPr txBox="1">
              <a:spLocks noChangeArrowheads="1"/>
            </p:cNvSpPr>
            <p:nvPr/>
          </p:nvSpPr>
          <p:spPr bwMode="auto">
            <a:xfrm>
              <a:off x="533357" y="587118"/>
              <a:ext cx="6410510"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新知储备</a:t>
              </a:r>
              <a:endParaRPr lang="zh-CN" altLang="en-US" sz="3200" b="1">
                <a:solidFill>
                  <a:schemeClr val="bg1"/>
                </a:solidFill>
                <a:latin typeface="微软雅黑" pitchFamily="34" charset="-122"/>
                <a:ea typeface="微软雅黑" pitchFamily="34" charset="-122"/>
                <a:cs typeface="Arial" charset="0"/>
              </a:endParaRPr>
            </a:p>
          </p:txBody>
        </p:sp>
        <p:sp>
          <p:nvSpPr>
            <p:cNvPr id="10" name="矩形 9"/>
            <p:cNvSpPr/>
            <p:nvPr/>
          </p:nvSpPr>
          <p:spPr>
            <a:xfrm>
              <a:off x="-12700" y="587118"/>
              <a:ext cx="393455"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5" name="矩形 14"/>
          <p:cNvSpPr/>
          <p:nvPr/>
        </p:nvSpPr>
        <p:spPr>
          <a:xfrm>
            <a:off x="156198" y="1338263"/>
            <a:ext cx="325520" cy="519112"/>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1686" name="文本框 14"/>
          <p:cNvSpPr txBox="1">
            <a:spLocks noChangeArrowheads="1"/>
          </p:cNvSpPr>
          <p:nvPr/>
        </p:nvSpPr>
        <p:spPr bwMode="auto">
          <a:xfrm>
            <a:off x="606413" y="1337311"/>
            <a:ext cx="8784330" cy="492443"/>
          </a:xfrm>
          <a:prstGeom prst="rect">
            <a:avLst/>
          </a:prstGeom>
          <a:noFill/>
          <a:ln w="9525">
            <a:noFill/>
            <a:miter lim="800000"/>
            <a:headEnd/>
            <a:tailEnd/>
          </a:ln>
        </p:spPr>
        <p:txBody>
          <a:bodyPr wrap="square" lIns="0" tIns="0" rIns="0" bIns="0" anchor="ctr">
            <a:spAutoFit/>
          </a:bodyPr>
          <a:lstStyle/>
          <a:p>
            <a:pPr>
              <a:spcBef>
                <a:spcPct val="20000"/>
              </a:spcBef>
              <a:buFont typeface="Arial" charset="0"/>
              <a:buNone/>
            </a:pPr>
            <a:r>
              <a:rPr lang="zh-CN" altLang="en-US" sz="3200" b="1" dirty="0">
                <a:solidFill>
                  <a:schemeClr val="bg1"/>
                </a:solidFill>
                <a:latin typeface="微软雅黑" pitchFamily="34" charset="-122"/>
                <a:ea typeface="微软雅黑" pitchFamily="34" charset="-122"/>
                <a:cs typeface="Arial" charset="0"/>
              </a:rPr>
              <a:t>问题五：</a:t>
            </a:r>
            <a:r>
              <a:rPr lang="en-US" altLang="en-US" sz="3200" b="1" dirty="0">
                <a:solidFill>
                  <a:schemeClr val="bg1"/>
                </a:solidFill>
                <a:latin typeface="微软雅黑" pitchFamily="34" charset="-122"/>
                <a:ea typeface="微软雅黑" pitchFamily="34" charset="-122"/>
                <a:cs typeface="Arial" charset="0"/>
              </a:rPr>
              <a:t> ZigBee</a:t>
            </a:r>
            <a:r>
              <a:rPr lang="zh-CN" altLang="en-US" sz="3200" b="1" dirty="0">
                <a:solidFill>
                  <a:schemeClr val="bg1"/>
                </a:solidFill>
                <a:latin typeface="微软雅黑" pitchFamily="34" charset="-122"/>
                <a:ea typeface="微软雅黑" pitchFamily="34" charset="-122"/>
                <a:cs typeface="Arial" charset="0"/>
              </a:rPr>
              <a:t>技术的应用？</a:t>
            </a:r>
            <a:r>
              <a:rPr lang="en-US" altLang="zh-CN" sz="3200" b="1" dirty="0">
                <a:solidFill>
                  <a:schemeClr val="bg1"/>
                </a:solidFill>
                <a:latin typeface="微软雅黑" pitchFamily="34" charset="-122"/>
                <a:ea typeface="微软雅黑" pitchFamily="34" charset="-122"/>
                <a:cs typeface="Arial" charset="0"/>
              </a:rPr>
              <a:t>----</a:t>
            </a:r>
            <a:r>
              <a:rPr lang="zh-CN" altLang="en-US" sz="3200" b="1" dirty="0">
                <a:solidFill>
                  <a:srgbClr val="FFC000"/>
                </a:solidFill>
                <a:latin typeface="微软雅黑" pitchFamily="34" charset="-122"/>
                <a:ea typeface="微软雅黑" pitchFamily="34" charset="-122"/>
                <a:cs typeface="Arial" charset="0"/>
              </a:rPr>
              <a:t>聊一聊</a:t>
            </a: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18" y="2413150"/>
            <a:ext cx="4783871"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017789" y="2193747"/>
            <a:ext cx="5062836" cy="4401205"/>
          </a:xfrm>
          <a:prstGeom prst="rect">
            <a:avLst/>
          </a:prstGeom>
          <a:noFill/>
        </p:spPr>
        <p:txBody>
          <a:bodyPr wrap="square" rtlCol="0">
            <a:spAutoFit/>
          </a:bodyPr>
          <a:lstStyle/>
          <a:p>
            <a:r>
              <a:rPr lang="zh-CN" altLang="en-US" sz="2000" b="1" dirty="0" smtClean="0">
                <a:solidFill>
                  <a:schemeClr val="bg1"/>
                </a:solidFill>
                <a:latin typeface="华文细黑" pitchFamily="2" charset="-122"/>
                <a:ea typeface="华文细黑" pitchFamily="2" charset="-122"/>
              </a:rPr>
              <a:t>       可以应用于家庭的照明、温度、安全、控制等。</a:t>
            </a:r>
            <a:r>
              <a:rPr lang="en-US" altLang="zh-CN" sz="2000" b="1" dirty="0" smtClean="0">
                <a:solidFill>
                  <a:schemeClr val="bg1"/>
                </a:solidFill>
                <a:latin typeface="华文细黑" pitchFamily="2" charset="-122"/>
                <a:ea typeface="华文细黑" pitchFamily="2" charset="-122"/>
              </a:rPr>
              <a:t>ZigBee</a:t>
            </a:r>
            <a:r>
              <a:rPr lang="zh-CN" altLang="en-US" sz="2000" b="1" dirty="0" smtClean="0">
                <a:solidFill>
                  <a:schemeClr val="bg1"/>
                </a:solidFill>
                <a:latin typeface="华文细黑" pitchFamily="2" charset="-122"/>
                <a:ea typeface="华文细黑" pitchFamily="2" charset="-122"/>
              </a:rPr>
              <a:t>模块可安装在电视、灯泡、遥控、儿童玩具、游戏机、门禁系统、空调系统和其他家电产品等。</a:t>
            </a:r>
            <a:endParaRPr lang="en-US" altLang="zh-CN" sz="2000" b="1" dirty="0" smtClean="0">
              <a:solidFill>
                <a:schemeClr val="bg1"/>
              </a:solidFill>
              <a:latin typeface="华文细黑" pitchFamily="2" charset="-122"/>
              <a:ea typeface="华文细黑" pitchFamily="2" charset="-122"/>
            </a:endParaRPr>
          </a:p>
          <a:p>
            <a:r>
              <a:rPr lang="en-US" altLang="zh-CN" sz="2000" b="1" dirty="0">
                <a:solidFill>
                  <a:schemeClr val="bg1"/>
                </a:solidFill>
                <a:latin typeface="华文细黑" pitchFamily="2" charset="-122"/>
                <a:ea typeface="华文细黑" pitchFamily="2" charset="-122"/>
              </a:rPr>
              <a:t> </a:t>
            </a:r>
            <a:r>
              <a:rPr lang="en-US" altLang="zh-CN" sz="2000" b="1" dirty="0" smtClean="0">
                <a:solidFill>
                  <a:schemeClr val="bg1"/>
                </a:solidFill>
                <a:latin typeface="华文细黑" pitchFamily="2" charset="-122"/>
                <a:ea typeface="华文细黑" pitchFamily="2" charset="-122"/>
              </a:rPr>
              <a:t>      </a:t>
            </a:r>
            <a:r>
              <a:rPr lang="zh-CN" altLang="en-US" sz="2000" b="1" dirty="0" smtClean="0">
                <a:solidFill>
                  <a:srgbClr val="F8D35E"/>
                </a:solidFill>
                <a:latin typeface="华文细黑" pitchFamily="2" charset="-122"/>
                <a:ea typeface="华文细黑" pitchFamily="2" charset="-122"/>
              </a:rPr>
              <a:t>例如灯泡中</a:t>
            </a:r>
            <a:r>
              <a:rPr lang="en-US" altLang="zh-CN" sz="2000" b="1" dirty="0" smtClean="0">
                <a:solidFill>
                  <a:srgbClr val="F8D35E"/>
                </a:solidFill>
                <a:latin typeface="华文细黑" pitchFamily="2" charset="-122"/>
                <a:ea typeface="华文细黑" pitchFamily="2" charset="-122"/>
              </a:rPr>
              <a:t>ZigBee</a:t>
            </a:r>
            <a:r>
              <a:rPr lang="zh-CN" altLang="en-US" sz="2000" b="1" dirty="0" smtClean="0">
                <a:solidFill>
                  <a:srgbClr val="F8D35E"/>
                </a:solidFill>
                <a:latin typeface="华文细黑" pitchFamily="2" charset="-122"/>
                <a:ea typeface="华文细黑" pitchFamily="2" charset="-122"/>
              </a:rPr>
              <a:t>模块，则人们要开灯，就不需要走到墙壁开关处，直接通过遥控便可；</a:t>
            </a:r>
            <a:endParaRPr lang="en-US" altLang="zh-CN" sz="2000" b="1" dirty="0" smtClean="0">
              <a:solidFill>
                <a:srgbClr val="F8D35E"/>
              </a:solidFill>
              <a:latin typeface="华文细黑" pitchFamily="2" charset="-122"/>
              <a:ea typeface="华文细黑" pitchFamily="2" charset="-122"/>
            </a:endParaRPr>
          </a:p>
          <a:p>
            <a:r>
              <a:rPr lang="en-US" altLang="zh-CN" sz="2000" b="1" dirty="0">
                <a:solidFill>
                  <a:schemeClr val="bg1"/>
                </a:solidFill>
                <a:latin typeface="华文细黑" pitchFamily="2" charset="-122"/>
                <a:ea typeface="华文细黑" pitchFamily="2" charset="-122"/>
              </a:rPr>
              <a:t> </a:t>
            </a:r>
            <a:r>
              <a:rPr lang="en-US" altLang="zh-CN" sz="2000" b="1" dirty="0" smtClean="0">
                <a:solidFill>
                  <a:schemeClr val="bg1"/>
                </a:solidFill>
                <a:latin typeface="华文细黑" pitchFamily="2" charset="-122"/>
                <a:ea typeface="华文细黑" pitchFamily="2" charset="-122"/>
              </a:rPr>
              <a:t>       </a:t>
            </a:r>
            <a:r>
              <a:rPr lang="zh-CN" altLang="en-US" sz="2000" b="1" dirty="0" smtClean="0">
                <a:solidFill>
                  <a:schemeClr val="bg1"/>
                </a:solidFill>
                <a:latin typeface="华文细黑" pitchFamily="2" charset="-122"/>
                <a:ea typeface="华文细黑" pitchFamily="2" charset="-122"/>
              </a:rPr>
              <a:t>当你打开电视时，灯光会自动减弱；</a:t>
            </a:r>
            <a:endParaRPr lang="en-US" altLang="zh-CN" sz="2000" b="1" dirty="0" smtClean="0">
              <a:solidFill>
                <a:schemeClr val="bg1"/>
              </a:solidFill>
              <a:latin typeface="华文细黑" pitchFamily="2" charset="-122"/>
              <a:ea typeface="华文细黑" pitchFamily="2" charset="-122"/>
            </a:endParaRPr>
          </a:p>
          <a:p>
            <a:r>
              <a:rPr lang="en-US" altLang="zh-CN" sz="2000" b="1" dirty="0">
                <a:solidFill>
                  <a:schemeClr val="bg1"/>
                </a:solidFill>
                <a:latin typeface="华文细黑" pitchFamily="2" charset="-122"/>
                <a:ea typeface="华文细黑" pitchFamily="2" charset="-122"/>
              </a:rPr>
              <a:t> </a:t>
            </a:r>
            <a:r>
              <a:rPr lang="en-US" altLang="zh-CN" sz="2000" b="1" dirty="0" smtClean="0">
                <a:solidFill>
                  <a:schemeClr val="bg1"/>
                </a:solidFill>
                <a:latin typeface="华文细黑" pitchFamily="2" charset="-122"/>
                <a:ea typeface="华文细黑" pitchFamily="2" charset="-122"/>
              </a:rPr>
              <a:t>       </a:t>
            </a:r>
            <a:r>
              <a:rPr lang="zh-CN" altLang="en-US" sz="2000" b="1" dirty="0" smtClean="0">
                <a:solidFill>
                  <a:schemeClr val="bg1"/>
                </a:solidFill>
                <a:latin typeface="华文细黑" pitchFamily="2" charset="-122"/>
                <a:ea typeface="华文细黑" pitchFamily="2" charset="-122"/>
              </a:rPr>
              <a:t>当电话铃响起时或拿起手机准备电话时，电视机会自动静音；</a:t>
            </a:r>
            <a:endParaRPr lang="en-US" altLang="zh-CN" sz="2000" b="1" dirty="0" smtClean="0">
              <a:solidFill>
                <a:schemeClr val="bg1"/>
              </a:solidFill>
              <a:latin typeface="华文细黑" pitchFamily="2" charset="-122"/>
              <a:ea typeface="华文细黑" pitchFamily="2" charset="-122"/>
            </a:endParaRPr>
          </a:p>
          <a:p>
            <a:r>
              <a:rPr lang="en-US" altLang="zh-CN" sz="2000" b="1" dirty="0">
                <a:solidFill>
                  <a:schemeClr val="bg1"/>
                </a:solidFill>
                <a:latin typeface="华文细黑" pitchFamily="2" charset="-122"/>
                <a:ea typeface="华文细黑" pitchFamily="2" charset="-122"/>
              </a:rPr>
              <a:t> </a:t>
            </a:r>
            <a:r>
              <a:rPr lang="en-US" altLang="zh-CN" sz="2000" b="1" dirty="0" smtClean="0">
                <a:solidFill>
                  <a:schemeClr val="bg1"/>
                </a:solidFill>
                <a:latin typeface="华文细黑" pitchFamily="2" charset="-122"/>
                <a:ea typeface="华文细黑" pitchFamily="2" charset="-122"/>
              </a:rPr>
              <a:t>       </a:t>
            </a:r>
            <a:r>
              <a:rPr lang="zh-CN" altLang="en-US" sz="2000" b="1" dirty="0" smtClean="0">
                <a:solidFill>
                  <a:schemeClr val="bg1"/>
                </a:solidFill>
                <a:latin typeface="华文细黑" pitchFamily="2" charset="-122"/>
                <a:ea typeface="华文细黑" pitchFamily="2" charset="-122"/>
              </a:rPr>
              <a:t>通过</a:t>
            </a:r>
            <a:r>
              <a:rPr lang="en-US" altLang="zh-CN" sz="2000" b="1" dirty="0" smtClean="0">
                <a:solidFill>
                  <a:schemeClr val="bg1"/>
                </a:solidFill>
                <a:latin typeface="华文细黑" pitchFamily="2" charset="-122"/>
                <a:ea typeface="华文细黑" pitchFamily="2" charset="-122"/>
              </a:rPr>
              <a:t>ZigBee</a:t>
            </a:r>
            <a:r>
              <a:rPr lang="zh-CN" altLang="en-US" sz="2000" b="1" dirty="0" smtClean="0">
                <a:solidFill>
                  <a:schemeClr val="bg1"/>
                </a:solidFill>
                <a:latin typeface="华文细黑" pitchFamily="2" charset="-122"/>
                <a:ea typeface="华文细黑" pitchFamily="2" charset="-122"/>
              </a:rPr>
              <a:t>终端设备可以收集家庭各种信息，传送到中央控制设备，或是通过遥控达到远程控制的目的，提供家居生活自动化、网络化与智能化。</a:t>
            </a:r>
            <a:endParaRPr lang="zh-CN" altLang="en-US" sz="2000" b="1" dirty="0">
              <a:solidFill>
                <a:schemeClr val="bg1"/>
              </a:solidFill>
              <a:latin typeface="华文细黑" pitchFamily="2" charset="-122"/>
              <a:ea typeface="华文细黑" pitchFamily="2" charset="-122"/>
            </a:endParaRPr>
          </a:p>
        </p:txBody>
      </p:sp>
    </p:spTree>
  </p:cSld>
  <p:clrMapOvr>
    <a:masterClrMapping/>
  </p:clrMapOvr>
  <p:transition spd="slow">
    <p:blinds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组合 7"/>
          <p:cNvGrpSpPr>
            <a:grpSpLocks/>
          </p:cNvGrpSpPr>
          <p:nvPr/>
        </p:nvGrpSpPr>
        <p:grpSpPr bwMode="auto">
          <a:xfrm>
            <a:off x="-21001" y="450851"/>
            <a:ext cx="8795608" cy="519113"/>
            <a:chOff x="-12700" y="587118"/>
            <a:chExt cx="6956567" cy="520091"/>
          </a:xfrm>
        </p:grpSpPr>
        <p:sp>
          <p:nvSpPr>
            <p:cNvPr id="74755" name="文本框 14"/>
            <p:cNvSpPr txBox="1">
              <a:spLocks noChangeArrowheads="1"/>
            </p:cNvSpPr>
            <p:nvPr/>
          </p:nvSpPr>
          <p:spPr bwMode="auto">
            <a:xfrm>
              <a:off x="533357" y="587118"/>
              <a:ext cx="6410510"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新知储备</a:t>
              </a:r>
              <a:endParaRPr lang="zh-CN" altLang="en-US" sz="3200" b="1">
                <a:solidFill>
                  <a:schemeClr val="bg1"/>
                </a:solidFill>
                <a:latin typeface="微软雅黑" pitchFamily="34" charset="-122"/>
                <a:ea typeface="微软雅黑" pitchFamily="34" charset="-122"/>
                <a:cs typeface="Arial" charset="0"/>
              </a:endParaRPr>
            </a:p>
          </p:txBody>
        </p:sp>
        <p:sp>
          <p:nvSpPr>
            <p:cNvPr id="10" name="矩形 9"/>
            <p:cNvSpPr/>
            <p:nvPr/>
          </p:nvSpPr>
          <p:spPr>
            <a:xfrm>
              <a:off x="-12700" y="587118"/>
              <a:ext cx="393455"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5" name="矩形 14"/>
          <p:cNvSpPr/>
          <p:nvPr/>
        </p:nvSpPr>
        <p:spPr>
          <a:xfrm>
            <a:off x="156198" y="1338263"/>
            <a:ext cx="325520" cy="519112"/>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4758" name="文本框 14"/>
          <p:cNvSpPr txBox="1">
            <a:spLocks noChangeArrowheads="1"/>
          </p:cNvSpPr>
          <p:nvPr/>
        </p:nvSpPr>
        <p:spPr bwMode="auto">
          <a:xfrm>
            <a:off x="606413" y="1337311"/>
            <a:ext cx="8168194" cy="492443"/>
          </a:xfrm>
          <a:prstGeom prst="rect">
            <a:avLst/>
          </a:prstGeom>
          <a:noFill/>
          <a:ln w="9525">
            <a:noFill/>
            <a:miter lim="800000"/>
            <a:headEnd/>
            <a:tailEnd/>
          </a:ln>
        </p:spPr>
        <p:txBody>
          <a:bodyPr wrap="square" lIns="0" tIns="0" rIns="0" bIns="0" anchor="ctr">
            <a:spAutoFit/>
          </a:bodyPr>
          <a:lstStyle/>
          <a:p>
            <a:pPr>
              <a:spcBef>
                <a:spcPct val="20000"/>
              </a:spcBef>
              <a:buFont typeface="Arial" charset="0"/>
              <a:buNone/>
            </a:pPr>
            <a:r>
              <a:rPr lang="zh-CN" altLang="en-US" sz="3200" b="1" dirty="0">
                <a:solidFill>
                  <a:schemeClr val="bg1"/>
                </a:solidFill>
                <a:latin typeface="微软雅黑" pitchFamily="34" charset="-122"/>
                <a:ea typeface="微软雅黑" pitchFamily="34" charset="-122"/>
                <a:cs typeface="Arial" charset="0"/>
              </a:rPr>
              <a:t>问题五：</a:t>
            </a:r>
            <a:r>
              <a:rPr lang="en-US" altLang="en-US" sz="3200" b="1" dirty="0">
                <a:solidFill>
                  <a:schemeClr val="bg1"/>
                </a:solidFill>
                <a:latin typeface="微软雅黑" pitchFamily="34" charset="-122"/>
                <a:ea typeface="微软雅黑" pitchFamily="34" charset="-122"/>
                <a:cs typeface="Arial" charset="0"/>
              </a:rPr>
              <a:t> ZigBee</a:t>
            </a:r>
            <a:r>
              <a:rPr lang="zh-CN" altLang="en-US" sz="3200" b="1" dirty="0">
                <a:solidFill>
                  <a:schemeClr val="bg1"/>
                </a:solidFill>
                <a:latin typeface="微软雅黑" pitchFamily="34" charset="-122"/>
                <a:ea typeface="微软雅黑" pitchFamily="34" charset="-122"/>
                <a:cs typeface="Arial" charset="0"/>
              </a:rPr>
              <a:t>技术的应用？</a:t>
            </a:r>
            <a:r>
              <a:rPr lang="en-US" altLang="zh-CN" sz="3200" b="1" dirty="0">
                <a:solidFill>
                  <a:schemeClr val="bg1"/>
                </a:solidFill>
                <a:latin typeface="微软雅黑" pitchFamily="34" charset="-122"/>
                <a:ea typeface="微软雅黑" pitchFamily="34" charset="-122"/>
                <a:cs typeface="Arial" charset="0"/>
              </a:rPr>
              <a:t>----</a:t>
            </a:r>
            <a:r>
              <a:rPr lang="zh-CN" altLang="en-US" sz="3200" b="1" dirty="0">
                <a:solidFill>
                  <a:srgbClr val="FFC000"/>
                </a:solidFill>
                <a:latin typeface="微软雅黑" pitchFamily="34" charset="-122"/>
                <a:ea typeface="微软雅黑" pitchFamily="34" charset="-122"/>
                <a:cs typeface="Arial" charset="0"/>
              </a:rPr>
              <a:t>聊一聊</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0074" y="1980202"/>
            <a:ext cx="3770298" cy="3023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6197" y="3737740"/>
            <a:ext cx="2597786" cy="2677656"/>
          </a:xfrm>
          <a:prstGeom prst="rect">
            <a:avLst/>
          </a:prstGeom>
          <a:noFill/>
        </p:spPr>
        <p:txBody>
          <a:bodyPr wrap="square" rtlCol="0">
            <a:spAutoFit/>
          </a:bodyPr>
          <a:lstStyle/>
          <a:p>
            <a:pPr marL="457200" indent="-457200">
              <a:lnSpc>
                <a:spcPct val="150000"/>
              </a:lnSpc>
              <a:buFont typeface="Wingdings" pitchFamily="2" charset="2"/>
              <a:buChar char="u"/>
            </a:pPr>
            <a:r>
              <a:rPr lang="zh-CN" altLang="en-US" sz="2800" b="1" dirty="0" smtClean="0">
                <a:solidFill>
                  <a:schemeClr val="bg1"/>
                </a:solidFill>
                <a:latin typeface="华文细黑" pitchFamily="2" charset="-122"/>
                <a:ea typeface="华文细黑" pitchFamily="2" charset="-122"/>
              </a:rPr>
              <a:t>自动读水表</a:t>
            </a:r>
            <a:endParaRPr lang="en-US" altLang="zh-CN" sz="2800" b="1" dirty="0" smtClean="0">
              <a:solidFill>
                <a:schemeClr val="bg1"/>
              </a:solidFill>
              <a:latin typeface="华文细黑" pitchFamily="2" charset="-122"/>
              <a:ea typeface="华文细黑" pitchFamily="2" charset="-122"/>
            </a:endParaRPr>
          </a:p>
          <a:p>
            <a:pPr marL="457200" indent="-457200">
              <a:lnSpc>
                <a:spcPct val="150000"/>
              </a:lnSpc>
              <a:buFont typeface="Wingdings" pitchFamily="2" charset="2"/>
              <a:buChar char="u"/>
            </a:pPr>
            <a:r>
              <a:rPr lang="zh-CN" altLang="en-US" sz="2800" b="1" dirty="0">
                <a:solidFill>
                  <a:schemeClr val="bg1"/>
                </a:solidFill>
                <a:latin typeface="华文细黑" pitchFamily="2" charset="-122"/>
                <a:ea typeface="华文细黑" pitchFamily="2" charset="-122"/>
              </a:rPr>
              <a:t>自动读</a:t>
            </a:r>
            <a:r>
              <a:rPr lang="zh-CN" altLang="en-US" sz="2800" b="1" dirty="0" smtClean="0">
                <a:solidFill>
                  <a:schemeClr val="bg1"/>
                </a:solidFill>
                <a:latin typeface="华文细黑" pitchFamily="2" charset="-122"/>
                <a:ea typeface="华文细黑" pitchFamily="2" charset="-122"/>
              </a:rPr>
              <a:t>电表</a:t>
            </a:r>
            <a:endParaRPr lang="en-US" altLang="zh-CN" sz="2800" b="1" dirty="0" smtClean="0">
              <a:solidFill>
                <a:schemeClr val="bg1"/>
              </a:solidFill>
              <a:latin typeface="华文细黑" pitchFamily="2" charset="-122"/>
              <a:ea typeface="华文细黑" pitchFamily="2" charset="-122"/>
            </a:endParaRPr>
          </a:p>
          <a:p>
            <a:pPr marL="457200" indent="-457200">
              <a:lnSpc>
                <a:spcPct val="150000"/>
              </a:lnSpc>
              <a:buFont typeface="Wingdings" pitchFamily="2" charset="2"/>
              <a:buChar char="u"/>
            </a:pPr>
            <a:r>
              <a:rPr lang="zh-CN" altLang="en-US" sz="2800" b="1" dirty="0" smtClean="0">
                <a:solidFill>
                  <a:schemeClr val="bg1"/>
                </a:solidFill>
                <a:latin typeface="华文细黑" pitchFamily="2" charset="-122"/>
                <a:ea typeface="华文细黑" pitchFamily="2" charset="-122"/>
              </a:rPr>
              <a:t>自动读燃气表</a:t>
            </a:r>
            <a:endParaRPr lang="zh-CN" altLang="en-US" sz="2800" b="1" dirty="0">
              <a:solidFill>
                <a:schemeClr val="bg1"/>
              </a:solidFill>
              <a:latin typeface="华文细黑" pitchFamily="2" charset="-122"/>
              <a:ea typeface="华文细黑" pitchFamily="2" charset="-122"/>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6328" y="2641600"/>
            <a:ext cx="5544288" cy="411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3" name="Picture 1"/>
          <p:cNvPicPr>
            <a:picLocks noChangeAspect="1" noChangeArrowheads="1"/>
          </p:cNvPicPr>
          <p:nvPr/>
        </p:nvPicPr>
        <p:blipFill>
          <a:blip r:embed="rId4"/>
          <a:srcRect/>
          <a:stretch>
            <a:fillRect/>
          </a:stretch>
        </p:blipFill>
        <p:spPr bwMode="auto">
          <a:xfrm>
            <a:off x="5028688" y="2801256"/>
            <a:ext cx="4919928" cy="3922261"/>
          </a:xfrm>
          <a:prstGeom prst="rect">
            <a:avLst/>
          </a:prstGeom>
          <a:noFill/>
          <a:ln w="9525">
            <a:noFill/>
            <a:miter lim="800000"/>
            <a:headEnd/>
            <a:tailEnd/>
          </a:ln>
          <a:effectLst/>
        </p:spPr>
      </p:pic>
    </p:spTree>
  </p:cSld>
  <p:clrMapOvr>
    <a:masterClrMapping/>
  </p:clrMapOvr>
  <p:transition spd="slow">
    <p:dissolv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nodeType="clickEffect">
                                  <p:stCondLst>
                                    <p:cond delay="0"/>
                                  </p:stCondLst>
                                  <p:childTnLst>
                                    <p:animEffect transition="out" filter="diamond(in)">
                                      <p:cBhvr>
                                        <p:cTn id="11" dur="2000"/>
                                        <p:tgtEl>
                                          <p:spTgt spid="9"/>
                                        </p:tgtEl>
                                      </p:cBhvr>
                                    </p:animEffect>
                                    <p:set>
                                      <p:cBhvr>
                                        <p:cTn id="12"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3313"/>
                                        </p:tgtEl>
                                        <p:attrNameLst>
                                          <p:attrName>style.visibility</p:attrName>
                                        </p:attrNameLst>
                                      </p:cBhvr>
                                      <p:to>
                                        <p:strVal val="visible"/>
                                      </p:to>
                                    </p:set>
                                    <p:animEffect transition="in" filter="checkerboard(across)">
                                      <p:cBhvr>
                                        <p:cTn id="18" dur="1000"/>
                                        <p:tgtEl>
                                          <p:spTgt spid="1331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xit" presetSubtype="16" fill="hold" nodeType="clickEffect">
                                  <p:stCondLst>
                                    <p:cond delay="0"/>
                                  </p:stCondLst>
                                  <p:childTnLst>
                                    <p:animEffect transition="out" filter="diamond(in)">
                                      <p:cBhvr>
                                        <p:cTn id="22" dur="2000"/>
                                        <p:tgtEl>
                                          <p:spTgt spid="13313"/>
                                        </p:tgtEl>
                                      </p:cBhvr>
                                    </p:animEffect>
                                    <p:set>
                                      <p:cBhvr>
                                        <p:cTn id="23" dur="1" fill="hold">
                                          <p:stCondLst>
                                            <p:cond delay="1999"/>
                                          </p:stCondLst>
                                        </p:cTn>
                                        <p:tgtEl>
                                          <p:spTgt spid="133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2" name="组合 7"/>
          <p:cNvGrpSpPr>
            <a:grpSpLocks/>
          </p:cNvGrpSpPr>
          <p:nvPr/>
        </p:nvGrpSpPr>
        <p:grpSpPr bwMode="auto">
          <a:xfrm>
            <a:off x="-21001" y="450851"/>
            <a:ext cx="8795608" cy="519113"/>
            <a:chOff x="-12700" y="587118"/>
            <a:chExt cx="6956567" cy="520091"/>
          </a:xfrm>
        </p:grpSpPr>
        <p:sp>
          <p:nvSpPr>
            <p:cNvPr id="76803" name="文本框 14"/>
            <p:cNvSpPr txBox="1">
              <a:spLocks noChangeArrowheads="1"/>
            </p:cNvSpPr>
            <p:nvPr/>
          </p:nvSpPr>
          <p:spPr bwMode="auto">
            <a:xfrm>
              <a:off x="533357" y="587118"/>
              <a:ext cx="6410510"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新知储备</a:t>
              </a:r>
              <a:endParaRPr lang="zh-CN" altLang="en-US" sz="3200" b="1">
                <a:solidFill>
                  <a:schemeClr val="bg1"/>
                </a:solidFill>
                <a:latin typeface="微软雅黑" pitchFamily="34" charset="-122"/>
                <a:ea typeface="微软雅黑" pitchFamily="34" charset="-122"/>
                <a:cs typeface="Arial" charset="0"/>
              </a:endParaRPr>
            </a:p>
          </p:txBody>
        </p:sp>
        <p:sp>
          <p:nvSpPr>
            <p:cNvPr id="10" name="矩形 9"/>
            <p:cNvSpPr/>
            <p:nvPr/>
          </p:nvSpPr>
          <p:spPr>
            <a:xfrm>
              <a:off x="-12700" y="587118"/>
              <a:ext cx="393455"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5" name="矩形 14"/>
          <p:cNvSpPr/>
          <p:nvPr/>
        </p:nvSpPr>
        <p:spPr>
          <a:xfrm>
            <a:off x="156198" y="1338263"/>
            <a:ext cx="325520" cy="519112"/>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6806" name="文本框 14"/>
          <p:cNvSpPr txBox="1">
            <a:spLocks noChangeArrowheads="1"/>
          </p:cNvSpPr>
          <p:nvPr/>
        </p:nvSpPr>
        <p:spPr bwMode="auto">
          <a:xfrm>
            <a:off x="606413" y="1337311"/>
            <a:ext cx="7884444" cy="492443"/>
          </a:xfrm>
          <a:prstGeom prst="rect">
            <a:avLst/>
          </a:prstGeom>
          <a:noFill/>
          <a:ln w="9525">
            <a:noFill/>
            <a:miter lim="800000"/>
            <a:headEnd/>
            <a:tailEnd/>
          </a:ln>
        </p:spPr>
        <p:txBody>
          <a:bodyPr wrap="square" lIns="0" tIns="0" rIns="0" bIns="0" anchor="ctr">
            <a:spAutoFit/>
          </a:bodyPr>
          <a:lstStyle/>
          <a:p>
            <a:pPr>
              <a:spcBef>
                <a:spcPct val="20000"/>
              </a:spcBef>
              <a:buFont typeface="Arial" charset="0"/>
              <a:buNone/>
            </a:pPr>
            <a:r>
              <a:rPr lang="zh-CN" altLang="en-US" sz="3200" b="1" dirty="0">
                <a:solidFill>
                  <a:schemeClr val="bg1"/>
                </a:solidFill>
                <a:latin typeface="微软雅黑" pitchFamily="34" charset="-122"/>
                <a:ea typeface="微软雅黑" pitchFamily="34" charset="-122"/>
                <a:cs typeface="Arial" charset="0"/>
              </a:rPr>
              <a:t>问题五：</a:t>
            </a:r>
            <a:r>
              <a:rPr lang="en-US" altLang="en-US" sz="3200" b="1" dirty="0">
                <a:solidFill>
                  <a:schemeClr val="bg1"/>
                </a:solidFill>
                <a:latin typeface="微软雅黑" pitchFamily="34" charset="-122"/>
                <a:ea typeface="微软雅黑" pitchFamily="34" charset="-122"/>
                <a:cs typeface="Arial" charset="0"/>
              </a:rPr>
              <a:t> ZigBee</a:t>
            </a:r>
            <a:r>
              <a:rPr lang="zh-CN" altLang="en-US" sz="3200" b="1" dirty="0">
                <a:solidFill>
                  <a:schemeClr val="bg1"/>
                </a:solidFill>
                <a:latin typeface="微软雅黑" pitchFamily="34" charset="-122"/>
                <a:ea typeface="微软雅黑" pitchFamily="34" charset="-122"/>
                <a:cs typeface="Arial" charset="0"/>
              </a:rPr>
              <a:t>技术的应用？</a:t>
            </a:r>
            <a:r>
              <a:rPr lang="en-US" altLang="zh-CN" sz="3200" b="1" dirty="0">
                <a:solidFill>
                  <a:schemeClr val="bg1"/>
                </a:solidFill>
                <a:latin typeface="微软雅黑" pitchFamily="34" charset="-122"/>
                <a:ea typeface="微软雅黑" pitchFamily="34" charset="-122"/>
                <a:cs typeface="Arial" charset="0"/>
              </a:rPr>
              <a:t>----</a:t>
            </a:r>
            <a:r>
              <a:rPr lang="zh-CN" altLang="en-US" sz="3200" b="1" dirty="0">
                <a:solidFill>
                  <a:srgbClr val="FFC000"/>
                </a:solidFill>
                <a:latin typeface="微软雅黑" pitchFamily="34" charset="-122"/>
                <a:ea typeface="微软雅黑" pitchFamily="34" charset="-122"/>
                <a:cs typeface="Arial" charset="0"/>
              </a:rPr>
              <a:t>聊一聊</a:t>
            </a:r>
          </a:p>
        </p:txBody>
      </p:sp>
      <p:sp>
        <p:nvSpPr>
          <p:cNvPr id="2" name="TextBox 1"/>
          <p:cNvSpPr txBox="1"/>
          <p:nvPr/>
        </p:nvSpPr>
        <p:spPr>
          <a:xfrm>
            <a:off x="7572469" y="2409372"/>
            <a:ext cx="2304142" cy="4401205"/>
          </a:xfrm>
          <a:prstGeom prst="rect">
            <a:avLst/>
          </a:prstGeom>
          <a:noFill/>
        </p:spPr>
        <p:txBody>
          <a:bodyPr wrap="square" rtlCol="0">
            <a:spAutoFit/>
          </a:bodyPr>
          <a:lstStyle/>
          <a:p>
            <a:pPr algn="just"/>
            <a:r>
              <a:rPr lang="zh-CN" altLang="en-US" sz="2000" b="1" dirty="0" smtClean="0">
                <a:solidFill>
                  <a:schemeClr val="bg1"/>
                </a:solidFill>
                <a:latin typeface="华文细黑" pitchFamily="2" charset="-122"/>
                <a:ea typeface="华文细黑" pitchFamily="2" charset="-122"/>
              </a:rPr>
              <a:t>        通过</a:t>
            </a:r>
            <a:r>
              <a:rPr lang="en-US" altLang="zh-CN" sz="2000" b="1" dirty="0" smtClean="0">
                <a:solidFill>
                  <a:schemeClr val="bg1"/>
                </a:solidFill>
                <a:latin typeface="华文细黑" pitchFamily="2" charset="-122"/>
                <a:ea typeface="华文细黑" pitchFamily="2" charset="-122"/>
              </a:rPr>
              <a:t>ZigBee</a:t>
            </a:r>
            <a:r>
              <a:rPr lang="zh-CN" altLang="en-US" sz="2000" b="1" dirty="0" smtClean="0">
                <a:solidFill>
                  <a:schemeClr val="bg1"/>
                </a:solidFill>
                <a:latin typeface="华文细黑" pitchFamily="2" charset="-122"/>
                <a:ea typeface="华文细黑" pitchFamily="2" charset="-122"/>
              </a:rPr>
              <a:t>网络自动收集各种信息，并将信息回馈到系统进行数据处与分析，以利工厂整体信息的掌握。</a:t>
            </a:r>
            <a:endParaRPr lang="en-US" altLang="zh-CN" sz="2000" b="1" dirty="0" smtClean="0">
              <a:solidFill>
                <a:schemeClr val="bg1"/>
              </a:solidFill>
              <a:latin typeface="华文细黑" pitchFamily="2" charset="-122"/>
              <a:ea typeface="华文细黑" pitchFamily="2" charset="-122"/>
            </a:endParaRPr>
          </a:p>
          <a:p>
            <a:pPr algn="just"/>
            <a:r>
              <a:rPr lang="zh-CN" altLang="en-US" sz="2000" b="1" dirty="0" smtClean="0">
                <a:solidFill>
                  <a:schemeClr val="bg1"/>
                </a:solidFill>
                <a:latin typeface="华文细黑" pitchFamily="2" charset="-122"/>
                <a:ea typeface="华文细黑" pitchFamily="2" charset="-122"/>
              </a:rPr>
              <a:t>       例如：火警的感测和通知，照明系统的感测，生产机台之流程控制等，都可由</a:t>
            </a:r>
            <a:r>
              <a:rPr lang="en-US" altLang="zh-CN" sz="2000" b="1" dirty="0" smtClean="0">
                <a:solidFill>
                  <a:schemeClr val="bg1"/>
                </a:solidFill>
                <a:latin typeface="华文细黑" pitchFamily="2" charset="-122"/>
                <a:ea typeface="华文细黑" pitchFamily="2" charset="-122"/>
              </a:rPr>
              <a:t>ZigBee</a:t>
            </a:r>
            <a:r>
              <a:rPr lang="zh-CN" altLang="en-US" sz="2000" b="1" dirty="0" smtClean="0">
                <a:solidFill>
                  <a:schemeClr val="bg1"/>
                </a:solidFill>
                <a:latin typeface="华文细黑" pitchFamily="2" charset="-122"/>
                <a:ea typeface="华文细黑" pitchFamily="2" charset="-122"/>
              </a:rPr>
              <a:t>网络提供相关信息，以达到工业与环境控制的目的。</a:t>
            </a:r>
            <a:endParaRPr lang="zh-CN" altLang="en-US" sz="2000" b="1" dirty="0">
              <a:solidFill>
                <a:schemeClr val="bg1"/>
              </a:solidFill>
              <a:latin typeface="华文细黑" pitchFamily="2" charset="-122"/>
              <a:ea typeface="华文细黑" pitchFamily="2" charset="-122"/>
            </a:endParaRPr>
          </a:p>
        </p:txBody>
      </p:sp>
      <p:sp>
        <p:nvSpPr>
          <p:cNvPr id="12289" name="Rectangle 1"/>
          <p:cNvSpPr>
            <a:spLocks noChangeArrowheads="1"/>
          </p:cNvSpPr>
          <p:nvPr/>
        </p:nvSpPr>
        <p:spPr bwMode="auto">
          <a:xfrm>
            <a:off x="864055" y="2107364"/>
            <a:ext cx="6456399"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i="0" u="none" strike="noStrike" cap="none" normalizeH="0" baseline="0" dirty="0" smtClean="0">
                <a:ln>
                  <a:noFill/>
                </a:ln>
                <a:solidFill>
                  <a:schemeClr val="bg1"/>
                </a:solidFill>
                <a:effectLst/>
                <a:latin typeface="Verdana" pitchFamily="34" charset="0"/>
                <a:ea typeface="宋体" pitchFamily="2" charset="-122"/>
                <a:cs typeface="宋体" pitchFamily="2" charset="-122"/>
              </a:rPr>
              <a:t>      </a:t>
            </a:r>
            <a:r>
              <a:rPr kumimoji="0" lang="zh-CN" sz="2000" i="0" u="none" strike="noStrike" cap="none" normalizeH="0" baseline="0" dirty="0" smtClean="0">
                <a:ln>
                  <a:noFill/>
                </a:ln>
                <a:solidFill>
                  <a:schemeClr val="bg1"/>
                </a:solidFill>
                <a:effectLst/>
                <a:latin typeface="Verdana" pitchFamily="34" charset="0"/>
                <a:ea typeface="宋体" pitchFamily="2" charset="-122"/>
                <a:cs typeface="宋体" pitchFamily="2" charset="-122"/>
              </a:rPr>
              <a:t>通常，符合如下条件之一的应用，就可以考虑采用</a:t>
            </a:r>
            <a:r>
              <a:rPr kumimoji="0" lang="en-US" altLang="zh-CN" sz="2000" i="0" u="none" strike="noStrike" cap="none" normalizeH="0" baseline="0" dirty="0" smtClean="0">
                <a:ln>
                  <a:noFill/>
                </a:ln>
                <a:solidFill>
                  <a:schemeClr val="bg1"/>
                </a:solidFill>
                <a:effectLst/>
                <a:latin typeface="Verdana" pitchFamily="34" charset="0"/>
                <a:ea typeface="宋体" pitchFamily="2" charset="-122"/>
                <a:cs typeface="宋体" pitchFamily="2" charset="-122"/>
              </a:rPr>
              <a:t>Zigbee</a:t>
            </a:r>
            <a:r>
              <a:rPr kumimoji="0" lang="zh-CN" altLang="en-US" sz="2000" i="0" u="none" strike="noStrike" cap="none" normalizeH="0" baseline="0" dirty="0" smtClean="0">
                <a:ln>
                  <a:noFill/>
                </a:ln>
                <a:solidFill>
                  <a:schemeClr val="bg1"/>
                </a:solidFill>
                <a:effectLst/>
                <a:latin typeface="Verdana" pitchFamily="34" charset="0"/>
                <a:ea typeface="宋体" pitchFamily="2" charset="-122"/>
                <a:cs typeface="宋体" pitchFamily="2" charset="-122"/>
              </a:rPr>
              <a:t>技术做无线传输：</a:t>
            </a:r>
            <a:endParaRPr kumimoji="0" lang="zh-CN" altLang="en-US" sz="2000" i="0" u="none" strike="noStrike" cap="none" normalizeH="0" baseline="0" dirty="0" smtClean="0">
              <a:ln>
                <a:noFill/>
              </a:ln>
              <a:solidFill>
                <a:schemeClr val="bg1"/>
              </a:solidFill>
              <a:effectLst/>
              <a:latin typeface="Arial" pitchFamily="34" charset="0"/>
              <a:ea typeface="宋体" pitchFamily="2" charset="-122"/>
              <a:cs typeface="宋体" pitchFamily="2" charset="-122"/>
            </a:endParaRPr>
          </a:p>
          <a:p>
            <a:pPr lvl="0" eaLnBrk="0" hangingPunct="0"/>
            <a:r>
              <a:rPr kumimoji="0" lang="en-US" altLang="zh-CN" sz="2000" i="0" u="none" strike="noStrike" cap="none" normalizeH="0" baseline="0" dirty="0" smtClean="0">
                <a:ln>
                  <a:noFill/>
                </a:ln>
                <a:solidFill>
                  <a:schemeClr val="bg1"/>
                </a:solidFill>
                <a:effectLst/>
                <a:latin typeface="Verdana" pitchFamily="34" charset="0"/>
                <a:ea typeface="宋体" pitchFamily="2" charset="-122"/>
                <a:cs typeface="宋体" pitchFamily="2" charset="-122"/>
              </a:rPr>
              <a:t>1.</a:t>
            </a:r>
            <a:r>
              <a:rPr kumimoji="0" lang="zh-CN" altLang="en-US" sz="2000" i="0" u="none" strike="noStrike" cap="none" normalizeH="0" baseline="0" dirty="0" smtClean="0">
                <a:ln>
                  <a:noFill/>
                </a:ln>
                <a:solidFill>
                  <a:schemeClr val="bg1"/>
                </a:solidFill>
                <a:effectLst/>
                <a:latin typeface="Verdana" pitchFamily="34" charset="0"/>
                <a:ea typeface="宋体" pitchFamily="2" charset="-122"/>
                <a:cs typeface="宋体" pitchFamily="2" charset="-122"/>
              </a:rPr>
              <a:t>需要数据采集或监控的网点多；</a:t>
            </a:r>
            <a:br>
              <a:rPr kumimoji="0" lang="zh-CN" altLang="en-US" sz="2000" i="0" u="none" strike="noStrike" cap="none" normalizeH="0" baseline="0" dirty="0" smtClean="0">
                <a:ln>
                  <a:noFill/>
                </a:ln>
                <a:solidFill>
                  <a:schemeClr val="bg1"/>
                </a:solidFill>
                <a:effectLst/>
                <a:latin typeface="Verdana" pitchFamily="34" charset="0"/>
                <a:ea typeface="宋体" pitchFamily="2" charset="-122"/>
                <a:cs typeface="宋体" pitchFamily="2" charset="-122"/>
              </a:rPr>
            </a:br>
            <a:r>
              <a:rPr kumimoji="0" lang="en-US" altLang="zh-CN" sz="2000" i="0" u="none" strike="noStrike" cap="none" normalizeH="0" baseline="0" dirty="0" smtClean="0">
                <a:ln>
                  <a:noFill/>
                </a:ln>
                <a:solidFill>
                  <a:schemeClr val="bg1"/>
                </a:solidFill>
                <a:effectLst/>
                <a:latin typeface="Verdana" pitchFamily="34" charset="0"/>
                <a:ea typeface="宋体" pitchFamily="2" charset="-122"/>
                <a:cs typeface="宋体" pitchFamily="2" charset="-122"/>
              </a:rPr>
              <a:t>2.</a:t>
            </a:r>
            <a:r>
              <a:rPr kumimoji="0" lang="zh-CN" altLang="en-US" sz="2000" i="0" u="none" strike="noStrike" cap="none" normalizeH="0" baseline="0" dirty="0" smtClean="0">
                <a:ln>
                  <a:noFill/>
                </a:ln>
                <a:solidFill>
                  <a:schemeClr val="bg1"/>
                </a:solidFill>
                <a:effectLst/>
                <a:latin typeface="Verdana" pitchFamily="34" charset="0"/>
                <a:ea typeface="宋体" pitchFamily="2" charset="-122"/>
                <a:cs typeface="宋体" pitchFamily="2" charset="-122"/>
              </a:rPr>
              <a:t>要求传输的数据量不大，而要求设备成本低；</a:t>
            </a:r>
            <a:br>
              <a:rPr kumimoji="0" lang="zh-CN" altLang="en-US" sz="2000" i="0" u="none" strike="noStrike" cap="none" normalizeH="0" baseline="0" dirty="0" smtClean="0">
                <a:ln>
                  <a:noFill/>
                </a:ln>
                <a:solidFill>
                  <a:schemeClr val="bg1"/>
                </a:solidFill>
                <a:effectLst/>
                <a:latin typeface="Verdana" pitchFamily="34" charset="0"/>
                <a:ea typeface="宋体" pitchFamily="2" charset="-122"/>
                <a:cs typeface="宋体" pitchFamily="2" charset="-122"/>
              </a:rPr>
            </a:br>
            <a:r>
              <a:rPr kumimoji="0" lang="en-US" altLang="zh-CN" sz="2000" i="0" u="none" strike="noStrike" cap="none" normalizeH="0" baseline="0" dirty="0" smtClean="0">
                <a:ln>
                  <a:noFill/>
                </a:ln>
                <a:solidFill>
                  <a:schemeClr val="bg1"/>
                </a:solidFill>
                <a:effectLst/>
                <a:latin typeface="Verdana" pitchFamily="34" charset="0"/>
                <a:ea typeface="宋体" pitchFamily="2" charset="-122"/>
                <a:cs typeface="宋体" pitchFamily="2" charset="-122"/>
              </a:rPr>
              <a:t>3.</a:t>
            </a:r>
            <a:r>
              <a:rPr kumimoji="0" lang="zh-CN" altLang="en-US" sz="2000" i="0" u="none" strike="noStrike" cap="none" normalizeH="0" baseline="0" dirty="0" smtClean="0">
                <a:ln>
                  <a:noFill/>
                </a:ln>
                <a:solidFill>
                  <a:schemeClr val="bg1"/>
                </a:solidFill>
                <a:effectLst/>
                <a:latin typeface="Verdana" pitchFamily="34" charset="0"/>
                <a:ea typeface="宋体" pitchFamily="2" charset="-122"/>
                <a:cs typeface="宋体" pitchFamily="2" charset="-122"/>
              </a:rPr>
              <a:t>要求数据传输可性高，安全性高；</a:t>
            </a:r>
            <a:br>
              <a:rPr kumimoji="0" lang="zh-CN" altLang="en-US" sz="2000" i="0" u="none" strike="noStrike" cap="none" normalizeH="0" baseline="0" dirty="0" smtClean="0">
                <a:ln>
                  <a:noFill/>
                </a:ln>
                <a:solidFill>
                  <a:schemeClr val="bg1"/>
                </a:solidFill>
                <a:effectLst/>
                <a:latin typeface="Verdana" pitchFamily="34" charset="0"/>
                <a:ea typeface="宋体" pitchFamily="2" charset="-122"/>
                <a:cs typeface="宋体" pitchFamily="2" charset="-122"/>
              </a:rPr>
            </a:br>
            <a:r>
              <a:rPr kumimoji="0" lang="en-US" altLang="zh-CN" sz="2000" i="0" u="none" strike="noStrike" cap="none" normalizeH="0" baseline="0" dirty="0" smtClean="0">
                <a:ln>
                  <a:noFill/>
                </a:ln>
                <a:solidFill>
                  <a:schemeClr val="bg1"/>
                </a:solidFill>
                <a:effectLst/>
                <a:latin typeface="Verdana" pitchFamily="34" charset="0"/>
                <a:ea typeface="宋体" pitchFamily="2" charset="-122"/>
                <a:cs typeface="宋体" pitchFamily="2" charset="-122"/>
              </a:rPr>
              <a:t>4.</a:t>
            </a:r>
            <a:r>
              <a:rPr kumimoji="0" lang="zh-CN" altLang="en-US" sz="2000" i="0" u="none" strike="noStrike" cap="none" normalizeH="0" baseline="0" dirty="0" smtClean="0">
                <a:ln>
                  <a:noFill/>
                </a:ln>
                <a:solidFill>
                  <a:schemeClr val="bg1"/>
                </a:solidFill>
                <a:effectLst/>
                <a:latin typeface="Verdana" pitchFamily="34" charset="0"/>
                <a:ea typeface="宋体" pitchFamily="2" charset="-122"/>
                <a:cs typeface="宋体" pitchFamily="2" charset="-122"/>
              </a:rPr>
              <a:t>设备体积很小，不便放置较大的充电电池或者电源模块；</a:t>
            </a:r>
            <a:br>
              <a:rPr kumimoji="0" lang="zh-CN" altLang="en-US" sz="2000" i="0" u="none" strike="noStrike" cap="none" normalizeH="0" baseline="0" dirty="0" smtClean="0">
                <a:ln>
                  <a:noFill/>
                </a:ln>
                <a:solidFill>
                  <a:schemeClr val="bg1"/>
                </a:solidFill>
                <a:effectLst/>
                <a:latin typeface="Verdana" pitchFamily="34" charset="0"/>
                <a:ea typeface="宋体" pitchFamily="2" charset="-122"/>
                <a:cs typeface="宋体" pitchFamily="2" charset="-122"/>
              </a:rPr>
            </a:br>
            <a:r>
              <a:rPr kumimoji="0" lang="en-US" altLang="zh-CN" sz="2000" i="0" u="none" strike="noStrike" cap="none" normalizeH="0" baseline="0" dirty="0" smtClean="0">
                <a:ln>
                  <a:noFill/>
                </a:ln>
                <a:solidFill>
                  <a:schemeClr val="bg1"/>
                </a:solidFill>
                <a:effectLst/>
                <a:latin typeface="Verdana" pitchFamily="34" charset="0"/>
                <a:ea typeface="宋体" pitchFamily="2" charset="-122"/>
                <a:cs typeface="宋体" pitchFamily="2" charset="-122"/>
              </a:rPr>
              <a:t>5.</a:t>
            </a:r>
            <a:r>
              <a:rPr lang="zh-CN" altLang="en-US" sz="2000" dirty="0" smtClean="0">
                <a:solidFill>
                  <a:schemeClr val="bg1"/>
                </a:solidFill>
                <a:latin typeface="Verdana" pitchFamily="34" charset="0"/>
                <a:ea typeface="宋体" pitchFamily="2" charset="-122"/>
                <a:cs typeface="宋体" pitchFamily="2" charset="-122"/>
              </a:rPr>
              <a:t>电</a:t>
            </a:r>
            <a:r>
              <a:rPr kumimoji="0" lang="zh-CN" altLang="en-US" sz="2000" i="0" u="none" strike="noStrike" cap="none" normalizeH="0" baseline="0" dirty="0" smtClean="0">
                <a:ln>
                  <a:noFill/>
                </a:ln>
                <a:solidFill>
                  <a:schemeClr val="bg1"/>
                </a:solidFill>
                <a:effectLst/>
                <a:latin typeface="Verdana" pitchFamily="34" charset="0"/>
                <a:ea typeface="宋体" pitchFamily="2" charset="-122"/>
                <a:cs typeface="宋体" pitchFamily="2" charset="-122"/>
              </a:rPr>
              <a:t>池供电；</a:t>
            </a:r>
            <a:br>
              <a:rPr kumimoji="0" lang="zh-CN" altLang="en-US" sz="2000" i="0" u="none" strike="noStrike" cap="none" normalizeH="0" baseline="0" dirty="0" smtClean="0">
                <a:ln>
                  <a:noFill/>
                </a:ln>
                <a:solidFill>
                  <a:schemeClr val="bg1"/>
                </a:solidFill>
                <a:effectLst/>
                <a:latin typeface="Verdana" pitchFamily="34" charset="0"/>
                <a:ea typeface="宋体" pitchFamily="2" charset="-122"/>
                <a:cs typeface="宋体" pitchFamily="2" charset="-122"/>
              </a:rPr>
            </a:br>
            <a:r>
              <a:rPr kumimoji="0" lang="en-US" altLang="zh-CN" sz="2000" i="0" u="none" strike="noStrike" cap="none" normalizeH="0" baseline="0" dirty="0" smtClean="0">
                <a:ln>
                  <a:noFill/>
                </a:ln>
                <a:solidFill>
                  <a:schemeClr val="bg1"/>
                </a:solidFill>
                <a:effectLst/>
                <a:latin typeface="Verdana" pitchFamily="34" charset="0"/>
                <a:ea typeface="宋体" pitchFamily="2" charset="-122"/>
                <a:cs typeface="宋体" pitchFamily="2" charset="-122"/>
              </a:rPr>
              <a:t>6.</a:t>
            </a:r>
            <a:r>
              <a:rPr kumimoji="0" lang="zh-CN" altLang="en-US" sz="2000" i="0" u="none" strike="noStrike" cap="none" normalizeH="0" baseline="0" dirty="0" smtClean="0">
                <a:ln>
                  <a:noFill/>
                </a:ln>
                <a:solidFill>
                  <a:schemeClr val="bg1"/>
                </a:solidFill>
                <a:effectLst/>
                <a:latin typeface="Verdana" pitchFamily="34" charset="0"/>
                <a:ea typeface="宋体" pitchFamily="2" charset="-122"/>
                <a:cs typeface="宋体" pitchFamily="2" charset="-122"/>
              </a:rPr>
              <a:t>地形复杂，监测点多，需要较大的网络覆盖；</a:t>
            </a:r>
            <a:br>
              <a:rPr kumimoji="0" lang="zh-CN" altLang="en-US" sz="2000" i="0" u="none" strike="noStrike" cap="none" normalizeH="0" baseline="0" dirty="0" smtClean="0">
                <a:ln>
                  <a:noFill/>
                </a:ln>
                <a:solidFill>
                  <a:schemeClr val="bg1"/>
                </a:solidFill>
                <a:effectLst/>
                <a:latin typeface="Verdana" pitchFamily="34" charset="0"/>
                <a:ea typeface="宋体" pitchFamily="2" charset="-122"/>
                <a:cs typeface="宋体" pitchFamily="2" charset="-122"/>
              </a:rPr>
            </a:br>
            <a:r>
              <a:rPr kumimoji="0" lang="en-US" altLang="zh-CN" sz="2000" i="0" u="none" strike="noStrike" cap="none" normalizeH="0" baseline="0" dirty="0" smtClean="0">
                <a:ln>
                  <a:noFill/>
                </a:ln>
                <a:solidFill>
                  <a:schemeClr val="bg1"/>
                </a:solidFill>
                <a:effectLst/>
                <a:latin typeface="Verdana" pitchFamily="34" charset="0"/>
                <a:ea typeface="宋体" pitchFamily="2" charset="-122"/>
                <a:cs typeface="宋体" pitchFamily="2" charset="-122"/>
              </a:rPr>
              <a:t>7.</a:t>
            </a:r>
            <a:r>
              <a:rPr kumimoji="0" lang="zh-CN" altLang="en-US" sz="2000" i="0" u="none" strike="noStrike" cap="none" normalizeH="0" baseline="0" dirty="0" smtClean="0">
                <a:ln>
                  <a:noFill/>
                </a:ln>
                <a:solidFill>
                  <a:schemeClr val="bg1"/>
                </a:solidFill>
                <a:effectLst/>
                <a:latin typeface="Verdana" pitchFamily="34" charset="0"/>
                <a:ea typeface="宋体" pitchFamily="2" charset="-122"/>
                <a:cs typeface="宋体" pitchFamily="2" charset="-122"/>
              </a:rPr>
              <a:t>现有移动网络的覆盖盲区；</a:t>
            </a:r>
            <a:br>
              <a:rPr kumimoji="0" lang="zh-CN" altLang="en-US" sz="2000" i="0" u="none" strike="noStrike" cap="none" normalizeH="0" baseline="0" dirty="0" smtClean="0">
                <a:ln>
                  <a:noFill/>
                </a:ln>
                <a:solidFill>
                  <a:schemeClr val="bg1"/>
                </a:solidFill>
                <a:effectLst/>
                <a:latin typeface="Verdana" pitchFamily="34" charset="0"/>
                <a:ea typeface="宋体" pitchFamily="2" charset="-122"/>
                <a:cs typeface="宋体" pitchFamily="2" charset="-122"/>
              </a:rPr>
            </a:br>
            <a:r>
              <a:rPr kumimoji="0" lang="en-US" altLang="zh-CN" sz="2000" i="0" u="none" strike="noStrike" cap="none" normalizeH="0" baseline="0" dirty="0" smtClean="0">
                <a:ln>
                  <a:noFill/>
                </a:ln>
                <a:solidFill>
                  <a:schemeClr val="bg1"/>
                </a:solidFill>
                <a:effectLst/>
                <a:latin typeface="Verdana" pitchFamily="34" charset="0"/>
                <a:ea typeface="宋体" pitchFamily="2" charset="-122"/>
                <a:cs typeface="宋体" pitchFamily="2" charset="-122"/>
              </a:rPr>
              <a:t>8.</a:t>
            </a:r>
            <a:r>
              <a:rPr kumimoji="0" lang="zh-CN" altLang="en-US" sz="2000" i="0" u="none" strike="noStrike" cap="none" normalizeH="0" baseline="0" dirty="0" smtClean="0">
                <a:ln>
                  <a:noFill/>
                </a:ln>
                <a:solidFill>
                  <a:schemeClr val="bg1"/>
                </a:solidFill>
                <a:effectLst/>
                <a:latin typeface="Verdana" pitchFamily="34" charset="0"/>
                <a:ea typeface="宋体" pitchFamily="2" charset="-122"/>
                <a:cs typeface="宋体" pitchFamily="2" charset="-122"/>
              </a:rPr>
              <a:t>使用现存移动网络进行低数据量传输的遥测遥控系统。</a:t>
            </a:r>
            <a:br>
              <a:rPr kumimoji="0" lang="zh-CN" altLang="en-US" sz="2000" i="0" u="none" strike="noStrike" cap="none" normalizeH="0" baseline="0" dirty="0" smtClean="0">
                <a:ln>
                  <a:noFill/>
                </a:ln>
                <a:solidFill>
                  <a:schemeClr val="bg1"/>
                </a:solidFill>
                <a:effectLst/>
                <a:latin typeface="Verdana" pitchFamily="34" charset="0"/>
                <a:ea typeface="宋体" pitchFamily="2" charset="-122"/>
                <a:cs typeface="宋体" pitchFamily="2" charset="-122"/>
              </a:rPr>
            </a:br>
            <a:r>
              <a:rPr kumimoji="0" lang="en-US" altLang="zh-CN" sz="2000" i="0" u="none" strike="noStrike" cap="none" normalizeH="0" baseline="0" dirty="0" smtClean="0">
                <a:ln>
                  <a:noFill/>
                </a:ln>
                <a:solidFill>
                  <a:schemeClr val="bg1"/>
                </a:solidFill>
                <a:effectLst/>
                <a:latin typeface="Verdana" pitchFamily="34" charset="0"/>
                <a:ea typeface="宋体" pitchFamily="2" charset="-122"/>
                <a:cs typeface="宋体" pitchFamily="2" charset="-122"/>
              </a:rPr>
              <a:t>9.</a:t>
            </a:r>
            <a:r>
              <a:rPr kumimoji="0" lang="zh-CN" altLang="en-US" sz="2000" i="0" u="none" strike="noStrike" cap="none" normalizeH="0" baseline="0" dirty="0" smtClean="0">
                <a:ln>
                  <a:noFill/>
                </a:ln>
                <a:solidFill>
                  <a:schemeClr val="bg1"/>
                </a:solidFill>
                <a:effectLst/>
                <a:latin typeface="Verdana" pitchFamily="34" charset="0"/>
                <a:ea typeface="宋体" pitchFamily="2" charset="-122"/>
                <a:cs typeface="宋体" pitchFamily="2" charset="-122"/>
              </a:rPr>
              <a:t>使用</a:t>
            </a:r>
            <a:r>
              <a:rPr kumimoji="0" lang="en-US" altLang="zh-CN" sz="2000" i="0" u="none" strike="noStrike" cap="none" normalizeH="0" baseline="0" dirty="0" smtClean="0">
                <a:ln>
                  <a:noFill/>
                </a:ln>
                <a:solidFill>
                  <a:schemeClr val="bg1"/>
                </a:solidFill>
                <a:effectLst/>
                <a:latin typeface="Verdana" pitchFamily="34" charset="0"/>
                <a:ea typeface="宋体" pitchFamily="2" charset="-122"/>
                <a:cs typeface="宋体" pitchFamily="2" charset="-122"/>
              </a:rPr>
              <a:t>GPS</a:t>
            </a:r>
            <a:r>
              <a:rPr kumimoji="0" lang="zh-CN" altLang="en-US" sz="2000" i="0" u="none" strike="noStrike" cap="none" normalizeH="0" baseline="0" dirty="0" smtClean="0">
                <a:ln>
                  <a:noFill/>
                </a:ln>
                <a:solidFill>
                  <a:schemeClr val="bg1"/>
                </a:solidFill>
                <a:effectLst/>
                <a:latin typeface="Verdana" pitchFamily="34" charset="0"/>
                <a:ea typeface="宋体" pitchFamily="2" charset="-122"/>
                <a:cs typeface="宋体" pitchFamily="2" charset="-122"/>
              </a:rPr>
              <a:t>效果差，或成本太高的局部区域移动目标的定位应用。</a:t>
            </a:r>
            <a:endParaRPr kumimoji="0" lang="zh-CN" altLang="en-US" sz="2000" i="0" u="none" strike="noStrike" cap="none" normalizeH="0" baseline="0" dirty="0" smtClean="0">
              <a:ln>
                <a:noFill/>
              </a:ln>
              <a:solidFill>
                <a:schemeClr val="bg1"/>
              </a:solidFill>
              <a:effectLst/>
              <a:latin typeface="Arial" pitchFamily="34" charset="0"/>
              <a:ea typeface="宋体" pitchFamily="2" charset="-122"/>
              <a:cs typeface="宋体" pitchFamily="2" charset="-122"/>
            </a:endParaRPr>
          </a:p>
        </p:txBody>
      </p:sp>
      <p:sp>
        <p:nvSpPr>
          <p:cNvPr id="9" name="TextBox 8"/>
          <p:cNvSpPr txBox="1"/>
          <p:nvPr/>
        </p:nvSpPr>
        <p:spPr>
          <a:xfrm>
            <a:off x="84937" y="2186820"/>
            <a:ext cx="677108" cy="4671180"/>
          </a:xfrm>
          <a:prstGeom prst="rect">
            <a:avLst/>
          </a:prstGeom>
          <a:solidFill>
            <a:schemeClr val="accent6"/>
          </a:solidFill>
        </p:spPr>
        <p:txBody>
          <a:bodyPr vert="eaVert" wrap="square" rtlCol="0">
            <a:spAutoFit/>
          </a:bodyPr>
          <a:lstStyle/>
          <a:p>
            <a:r>
              <a:rPr lang="en-US" altLang="zh-CN" sz="3200" b="1" dirty="0" smtClean="0">
                <a:solidFill>
                  <a:schemeClr val="bg1"/>
                </a:solidFill>
              </a:rPr>
              <a:t>ZigBee</a:t>
            </a:r>
            <a:r>
              <a:rPr lang="zh-CN" altLang="en-US" sz="3200" b="1" dirty="0" smtClean="0">
                <a:solidFill>
                  <a:schemeClr val="bg1"/>
                </a:solidFill>
              </a:rPr>
              <a:t>在工业控制应用</a:t>
            </a:r>
            <a:endParaRPr lang="zh-CN" altLang="en-US" sz="3200" b="1" dirty="0">
              <a:solidFill>
                <a:schemeClr val="bg1"/>
              </a:solidFill>
            </a:endParaRPr>
          </a:p>
        </p:txBody>
      </p:sp>
    </p:spTree>
  </p:cSld>
  <p:clrMapOvr>
    <a:masterClrMapping/>
  </p:clrMapOvr>
  <p:transition spd="slow">
    <p:blinds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7"/>
          <p:cNvGrpSpPr>
            <a:grpSpLocks/>
          </p:cNvGrpSpPr>
          <p:nvPr/>
        </p:nvGrpSpPr>
        <p:grpSpPr bwMode="auto">
          <a:xfrm>
            <a:off x="-21001" y="450851"/>
            <a:ext cx="8795608" cy="519113"/>
            <a:chOff x="-12700" y="587118"/>
            <a:chExt cx="6956567" cy="520091"/>
          </a:xfrm>
        </p:grpSpPr>
        <p:sp>
          <p:nvSpPr>
            <p:cNvPr id="76803" name="文本框 14"/>
            <p:cNvSpPr txBox="1">
              <a:spLocks noChangeArrowheads="1"/>
            </p:cNvSpPr>
            <p:nvPr/>
          </p:nvSpPr>
          <p:spPr bwMode="auto">
            <a:xfrm>
              <a:off x="533357" y="587118"/>
              <a:ext cx="6410510"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新知储备</a:t>
              </a:r>
              <a:endParaRPr lang="zh-CN" altLang="en-US" sz="3200" b="1">
                <a:solidFill>
                  <a:schemeClr val="bg1"/>
                </a:solidFill>
                <a:latin typeface="微软雅黑" pitchFamily="34" charset="-122"/>
                <a:ea typeface="微软雅黑" pitchFamily="34" charset="-122"/>
                <a:cs typeface="Arial" charset="0"/>
              </a:endParaRPr>
            </a:p>
          </p:txBody>
        </p:sp>
        <p:sp>
          <p:nvSpPr>
            <p:cNvPr id="10" name="矩形 9"/>
            <p:cNvSpPr/>
            <p:nvPr/>
          </p:nvSpPr>
          <p:spPr>
            <a:xfrm>
              <a:off x="-12700" y="587118"/>
              <a:ext cx="393455"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5" name="矩形 14"/>
          <p:cNvSpPr/>
          <p:nvPr/>
        </p:nvSpPr>
        <p:spPr>
          <a:xfrm>
            <a:off x="156198" y="1338263"/>
            <a:ext cx="325520" cy="519112"/>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6806" name="文本框 14"/>
          <p:cNvSpPr txBox="1">
            <a:spLocks noChangeArrowheads="1"/>
          </p:cNvSpPr>
          <p:nvPr/>
        </p:nvSpPr>
        <p:spPr bwMode="auto">
          <a:xfrm>
            <a:off x="606412" y="1337311"/>
            <a:ext cx="8015073" cy="492443"/>
          </a:xfrm>
          <a:prstGeom prst="rect">
            <a:avLst/>
          </a:prstGeom>
          <a:noFill/>
          <a:ln w="9525">
            <a:noFill/>
            <a:miter lim="800000"/>
            <a:headEnd/>
            <a:tailEnd/>
          </a:ln>
        </p:spPr>
        <p:txBody>
          <a:bodyPr wrap="square" lIns="0" tIns="0" rIns="0" bIns="0" anchor="ctr">
            <a:spAutoFit/>
          </a:bodyPr>
          <a:lstStyle/>
          <a:p>
            <a:pPr>
              <a:spcBef>
                <a:spcPct val="20000"/>
              </a:spcBef>
              <a:buFont typeface="Arial" charset="0"/>
              <a:buNone/>
            </a:pPr>
            <a:r>
              <a:rPr lang="zh-CN" altLang="en-US" sz="3200" b="1" dirty="0">
                <a:solidFill>
                  <a:schemeClr val="bg1"/>
                </a:solidFill>
                <a:latin typeface="微软雅黑" pitchFamily="34" charset="-122"/>
                <a:ea typeface="微软雅黑" pitchFamily="34" charset="-122"/>
                <a:cs typeface="Arial" charset="0"/>
              </a:rPr>
              <a:t>问题五：</a:t>
            </a:r>
            <a:r>
              <a:rPr lang="en-US" altLang="en-US" sz="3200" b="1" dirty="0">
                <a:solidFill>
                  <a:schemeClr val="bg1"/>
                </a:solidFill>
                <a:latin typeface="微软雅黑" pitchFamily="34" charset="-122"/>
                <a:ea typeface="微软雅黑" pitchFamily="34" charset="-122"/>
                <a:cs typeface="Arial" charset="0"/>
              </a:rPr>
              <a:t> ZigBee</a:t>
            </a:r>
            <a:r>
              <a:rPr lang="zh-CN" altLang="en-US" sz="3200" b="1" dirty="0">
                <a:solidFill>
                  <a:schemeClr val="bg1"/>
                </a:solidFill>
                <a:latin typeface="微软雅黑" pitchFamily="34" charset="-122"/>
                <a:ea typeface="微软雅黑" pitchFamily="34" charset="-122"/>
                <a:cs typeface="Arial" charset="0"/>
              </a:rPr>
              <a:t>技术的应用？</a:t>
            </a:r>
            <a:r>
              <a:rPr lang="en-US" altLang="zh-CN" sz="3200" b="1" dirty="0">
                <a:solidFill>
                  <a:schemeClr val="bg1"/>
                </a:solidFill>
                <a:latin typeface="微软雅黑" pitchFamily="34" charset="-122"/>
                <a:ea typeface="微软雅黑" pitchFamily="34" charset="-122"/>
                <a:cs typeface="Arial" charset="0"/>
              </a:rPr>
              <a:t>----</a:t>
            </a:r>
            <a:r>
              <a:rPr lang="zh-CN" altLang="en-US" sz="3200" b="1" dirty="0">
                <a:solidFill>
                  <a:srgbClr val="FFC000"/>
                </a:solidFill>
                <a:latin typeface="微软雅黑" pitchFamily="34" charset="-122"/>
                <a:ea typeface="微软雅黑" pitchFamily="34" charset="-122"/>
                <a:cs typeface="Arial" charset="0"/>
              </a:rPr>
              <a:t>聊一聊</a:t>
            </a:r>
          </a:p>
        </p:txBody>
      </p:sp>
      <p:sp>
        <p:nvSpPr>
          <p:cNvPr id="9" name="TextBox 8"/>
          <p:cNvSpPr txBox="1"/>
          <p:nvPr/>
        </p:nvSpPr>
        <p:spPr>
          <a:xfrm>
            <a:off x="816981" y="2056194"/>
            <a:ext cx="677108" cy="4671180"/>
          </a:xfrm>
          <a:prstGeom prst="rect">
            <a:avLst/>
          </a:prstGeom>
          <a:solidFill>
            <a:schemeClr val="accent6"/>
          </a:solidFill>
        </p:spPr>
        <p:txBody>
          <a:bodyPr vert="eaVert" wrap="square" rtlCol="0">
            <a:spAutoFit/>
          </a:bodyPr>
          <a:lstStyle/>
          <a:p>
            <a:r>
              <a:rPr lang="en-US" altLang="zh-CN" sz="3200" b="1" dirty="0" smtClean="0">
                <a:solidFill>
                  <a:schemeClr val="bg1"/>
                </a:solidFill>
              </a:rPr>
              <a:t>ZigBee</a:t>
            </a:r>
            <a:r>
              <a:rPr lang="zh-CN" altLang="en-US" sz="3200" b="1" dirty="0" smtClean="0">
                <a:solidFill>
                  <a:schemeClr val="bg1"/>
                </a:solidFill>
              </a:rPr>
              <a:t>在工业控制应用</a:t>
            </a:r>
            <a:endParaRPr lang="zh-CN" altLang="en-US" sz="3200" b="1" dirty="0">
              <a:solidFill>
                <a:schemeClr val="bg1"/>
              </a:solidFill>
            </a:endParaRPr>
          </a:p>
        </p:txBody>
      </p:sp>
      <p:sp>
        <p:nvSpPr>
          <p:cNvPr id="11" name="TextBox 10"/>
          <p:cNvSpPr txBox="1"/>
          <p:nvPr/>
        </p:nvSpPr>
        <p:spPr>
          <a:xfrm>
            <a:off x="4236262" y="377372"/>
            <a:ext cx="4896304" cy="830997"/>
          </a:xfrm>
          <a:prstGeom prst="rect">
            <a:avLst/>
          </a:prstGeom>
          <a:noFill/>
        </p:spPr>
        <p:txBody>
          <a:bodyPr wrap="square" rtlCol="0">
            <a:spAutoFit/>
          </a:bodyPr>
          <a:lstStyle/>
          <a:p>
            <a:r>
              <a:rPr lang="en-US" altLang="zh-CN" sz="2400" b="1" dirty="0" smtClean="0">
                <a:solidFill>
                  <a:schemeClr val="bg1"/>
                </a:solidFill>
                <a:latin typeface="+mn-ea"/>
                <a:ea typeface="+mn-ea"/>
              </a:rPr>
              <a:t>ZigBee</a:t>
            </a:r>
            <a:r>
              <a:rPr lang="zh-CN" altLang="en-US" sz="2400" b="1" dirty="0" smtClean="0">
                <a:solidFill>
                  <a:schemeClr val="bg1"/>
                </a:solidFill>
                <a:latin typeface="+mn-ea"/>
                <a:ea typeface="+mn-ea"/>
              </a:rPr>
              <a:t>技术的管道检测无线数据传输网络</a:t>
            </a:r>
            <a:endParaRPr lang="zh-CN" altLang="en-US" sz="2400" b="1" dirty="0">
              <a:solidFill>
                <a:schemeClr val="bg1"/>
              </a:solidFill>
              <a:latin typeface="+mn-ea"/>
              <a:ea typeface="+mn-ea"/>
            </a:endParaRPr>
          </a:p>
        </p:txBody>
      </p:sp>
      <p:pic>
        <p:nvPicPr>
          <p:cNvPr id="50179" name="Picture 3"/>
          <p:cNvPicPr>
            <a:picLocks noChangeAspect="1" noChangeArrowheads="1"/>
          </p:cNvPicPr>
          <p:nvPr/>
        </p:nvPicPr>
        <p:blipFill>
          <a:blip r:embed="rId2"/>
          <a:srcRect/>
          <a:stretch>
            <a:fillRect/>
          </a:stretch>
        </p:blipFill>
        <p:spPr bwMode="auto">
          <a:xfrm>
            <a:off x="2490343" y="2322739"/>
            <a:ext cx="5315955" cy="4049033"/>
          </a:xfrm>
          <a:prstGeom prst="rect">
            <a:avLst/>
          </a:prstGeom>
          <a:noFill/>
          <a:ln w="9525">
            <a:noFill/>
            <a:miter lim="800000"/>
            <a:headEnd/>
            <a:tailEnd/>
          </a:ln>
          <a:effectLst/>
        </p:spPr>
      </p:pic>
    </p:spTree>
  </p:cSld>
  <p:clrMapOvr>
    <a:masterClrMapping/>
  </p:clrMapOvr>
  <p:transition spd="slow">
    <p:blinds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组合 7"/>
          <p:cNvGrpSpPr>
            <a:grpSpLocks/>
          </p:cNvGrpSpPr>
          <p:nvPr/>
        </p:nvGrpSpPr>
        <p:grpSpPr bwMode="auto">
          <a:xfrm>
            <a:off x="-21001" y="450851"/>
            <a:ext cx="8795608" cy="519113"/>
            <a:chOff x="-12700" y="587118"/>
            <a:chExt cx="6956567" cy="520091"/>
          </a:xfrm>
        </p:grpSpPr>
        <p:sp>
          <p:nvSpPr>
            <p:cNvPr id="75779" name="文本框 14"/>
            <p:cNvSpPr txBox="1">
              <a:spLocks noChangeArrowheads="1"/>
            </p:cNvSpPr>
            <p:nvPr/>
          </p:nvSpPr>
          <p:spPr bwMode="auto">
            <a:xfrm>
              <a:off x="533357" y="587118"/>
              <a:ext cx="6410510"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新知储备</a:t>
              </a:r>
              <a:endParaRPr lang="zh-CN" altLang="en-US" sz="3200" b="1">
                <a:solidFill>
                  <a:schemeClr val="bg1"/>
                </a:solidFill>
                <a:latin typeface="微软雅黑" pitchFamily="34" charset="-122"/>
                <a:ea typeface="微软雅黑" pitchFamily="34" charset="-122"/>
                <a:cs typeface="Arial" charset="0"/>
              </a:endParaRPr>
            </a:p>
          </p:txBody>
        </p:sp>
        <p:sp>
          <p:nvSpPr>
            <p:cNvPr id="10" name="矩形 9"/>
            <p:cNvSpPr/>
            <p:nvPr/>
          </p:nvSpPr>
          <p:spPr>
            <a:xfrm>
              <a:off x="-12700" y="587118"/>
              <a:ext cx="393455"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5" name="矩形 14"/>
          <p:cNvSpPr/>
          <p:nvPr/>
        </p:nvSpPr>
        <p:spPr>
          <a:xfrm>
            <a:off x="156198" y="1338263"/>
            <a:ext cx="325520" cy="519112"/>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5782" name="文本框 14"/>
          <p:cNvSpPr txBox="1">
            <a:spLocks noChangeArrowheads="1"/>
          </p:cNvSpPr>
          <p:nvPr/>
        </p:nvSpPr>
        <p:spPr bwMode="auto">
          <a:xfrm>
            <a:off x="606413" y="1337311"/>
            <a:ext cx="8168194" cy="492443"/>
          </a:xfrm>
          <a:prstGeom prst="rect">
            <a:avLst/>
          </a:prstGeom>
          <a:noFill/>
          <a:ln w="9525">
            <a:noFill/>
            <a:miter lim="800000"/>
            <a:headEnd/>
            <a:tailEnd/>
          </a:ln>
        </p:spPr>
        <p:txBody>
          <a:bodyPr wrap="square" lIns="0" tIns="0" rIns="0" bIns="0" anchor="ctr">
            <a:spAutoFit/>
          </a:bodyPr>
          <a:lstStyle/>
          <a:p>
            <a:pPr>
              <a:spcBef>
                <a:spcPct val="20000"/>
              </a:spcBef>
              <a:buFont typeface="Arial" charset="0"/>
              <a:buNone/>
            </a:pPr>
            <a:r>
              <a:rPr lang="zh-CN" altLang="en-US" sz="3200" b="1" dirty="0">
                <a:solidFill>
                  <a:schemeClr val="bg1"/>
                </a:solidFill>
                <a:latin typeface="微软雅黑" pitchFamily="34" charset="-122"/>
                <a:ea typeface="微软雅黑" pitchFamily="34" charset="-122"/>
                <a:cs typeface="Arial" charset="0"/>
              </a:rPr>
              <a:t>问题五：</a:t>
            </a:r>
            <a:r>
              <a:rPr lang="en-US" altLang="en-US" sz="3200" b="1" dirty="0">
                <a:solidFill>
                  <a:schemeClr val="bg1"/>
                </a:solidFill>
                <a:latin typeface="微软雅黑" pitchFamily="34" charset="-122"/>
                <a:ea typeface="微软雅黑" pitchFamily="34" charset="-122"/>
                <a:cs typeface="Arial" charset="0"/>
              </a:rPr>
              <a:t> ZigBee</a:t>
            </a:r>
            <a:r>
              <a:rPr lang="zh-CN" altLang="en-US" sz="3200" b="1" dirty="0">
                <a:solidFill>
                  <a:schemeClr val="bg1"/>
                </a:solidFill>
                <a:latin typeface="微软雅黑" pitchFamily="34" charset="-122"/>
                <a:ea typeface="微软雅黑" pitchFamily="34" charset="-122"/>
                <a:cs typeface="Arial" charset="0"/>
              </a:rPr>
              <a:t>技术的应用？</a:t>
            </a:r>
            <a:r>
              <a:rPr lang="en-US" altLang="zh-CN" sz="3200" b="1" dirty="0">
                <a:solidFill>
                  <a:schemeClr val="bg1"/>
                </a:solidFill>
                <a:latin typeface="微软雅黑" pitchFamily="34" charset="-122"/>
                <a:ea typeface="微软雅黑" pitchFamily="34" charset="-122"/>
                <a:cs typeface="Arial" charset="0"/>
              </a:rPr>
              <a:t>----</a:t>
            </a:r>
            <a:r>
              <a:rPr lang="zh-CN" altLang="en-US" sz="3200" b="1" dirty="0">
                <a:solidFill>
                  <a:srgbClr val="FFC000"/>
                </a:solidFill>
                <a:latin typeface="微软雅黑" pitchFamily="34" charset="-122"/>
                <a:ea typeface="微软雅黑" pitchFamily="34" charset="-122"/>
                <a:cs typeface="Arial" charset="0"/>
              </a:rPr>
              <a:t>聊一聊</a:t>
            </a: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187" r="7744"/>
          <a:stretch/>
        </p:blipFill>
        <p:spPr bwMode="auto">
          <a:xfrm>
            <a:off x="5296433" y="2052714"/>
            <a:ext cx="4580179" cy="4333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199" y="2052714"/>
            <a:ext cx="5052468" cy="4333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305135"/>
      </p:ext>
    </p:extLst>
  </p:cSld>
  <p:clrMapOvr>
    <a:masterClrMapping/>
  </p:clrMapOvr>
  <p:transition spd="slow">
    <p:blinds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组合 7"/>
          <p:cNvGrpSpPr>
            <a:grpSpLocks/>
          </p:cNvGrpSpPr>
          <p:nvPr/>
        </p:nvGrpSpPr>
        <p:grpSpPr bwMode="auto">
          <a:xfrm>
            <a:off x="-10500" y="587376"/>
            <a:ext cx="6858178" cy="519113"/>
            <a:chOff x="-12700" y="587118"/>
            <a:chExt cx="5739682" cy="520091"/>
          </a:xfrm>
        </p:grpSpPr>
        <p:sp>
          <p:nvSpPr>
            <p:cNvPr id="16395" name="文本框 14"/>
            <p:cNvSpPr txBox="1">
              <a:spLocks noChangeArrowheads="1"/>
            </p:cNvSpPr>
            <p:nvPr/>
          </p:nvSpPr>
          <p:spPr bwMode="auto">
            <a:xfrm>
              <a:off x="595876" y="598888"/>
              <a:ext cx="5131106" cy="493371"/>
            </a:xfrm>
            <a:prstGeom prst="rect">
              <a:avLst/>
            </a:prstGeom>
            <a:noFill/>
            <a:ln w="9525">
              <a:noFill/>
              <a:miter lim="800000"/>
              <a:headEnd/>
              <a:tailEnd/>
            </a:ln>
          </p:spPr>
          <p:txBody>
            <a:bodyPr wrap="square" lIns="0" tIns="0" rIns="0" bIns="0" anchor="ctr">
              <a:spAutoFit/>
            </a:bodyPr>
            <a:lstStyle/>
            <a:p>
              <a:pPr>
                <a:spcBef>
                  <a:spcPct val="20000"/>
                </a:spcBef>
                <a:buFont typeface="Arial" charset="0"/>
                <a:buNone/>
              </a:pPr>
              <a:r>
                <a:rPr lang="zh-CN" altLang="zh-CN" sz="3200" b="1" dirty="0">
                  <a:solidFill>
                    <a:srgbClr val="FFC000"/>
                  </a:solidFill>
                  <a:latin typeface="微软雅黑" pitchFamily="34" charset="-122"/>
                  <a:ea typeface="微软雅黑" pitchFamily="34" charset="-122"/>
                  <a:cs typeface="Arial" charset="0"/>
                </a:rPr>
                <a:t>新课教授</a:t>
              </a:r>
              <a:r>
                <a:rPr lang="en-US" altLang="zh-CN" sz="3200" b="1" dirty="0">
                  <a:solidFill>
                    <a:schemeClr val="bg1"/>
                  </a:solidFill>
                  <a:latin typeface="微软雅黑" pitchFamily="34" charset="-122"/>
                  <a:ea typeface="微软雅黑" pitchFamily="34" charset="-122"/>
                  <a:cs typeface="Arial" charset="0"/>
                </a:rPr>
                <a:t>----ZigBee</a:t>
              </a:r>
              <a:r>
                <a:rPr lang="zh-CN" altLang="en-US" sz="3200" b="1" dirty="0">
                  <a:solidFill>
                    <a:schemeClr val="bg1"/>
                  </a:solidFill>
                  <a:latin typeface="微软雅黑" pitchFamily="34" charset="-122"/>
                  <a:ea typeface="微软雅黑" pitchFamily="34" charset="-122"/>
                  <a:cs typeface="Arial" charset="0"/>
                </a:rPr>
                <a:t>技术概要</a:t>
              </a:r>
            </a:p>
          </p:txBody>
        </p:sp>
        <p:sp>
          <p:nvSpPr>
            <p:cNvPr id="10" name="矩形 9"/>
            <p:cNvSpPr/>
            <p:nvPr/>
          </p:nvSpPr>
          <p:spPr>
            <a:xfrm>
              <a:off x="-12700" y="587118"/>
              <a:ext cx="393268"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16386" name="组合 14"/>
          <p:cNvGrpSpPr>
            <a:grpSpLocks/>
          </p:cNvGrpSpPr>
          <p:nvPr/>
        </p:nvGrpSpPr>
        <p:grpSpPr bwMode="auto">
          <a:xfrm>
            <a:off x="-10501" y="587375"/>
            <a:ext cx="6858245" cy="535133"/>
            <a:chOff x="-12700" y="587118"/>
            <a:chExt cx="8293965" cy="535447"/>
          </a:xfrm>
        </p:grpSpPr>
        <p:sp>
          <p:nvSpPr>
            <p:cNvPr id="16393" name="文本框 14"/>
            <p:cNvSpPr txBox="1">
              <a:spLocks noChangeArrowheads="1"/>
            </p:cNvSpPr>
            <p:nvPr/>
          </p:nvSpPr>
          <p:spPr bwMode="auto">
            <a:xfrm>
              <a:off x="8281186" y="629833"/>
              <a:ext cx="79" cy="492732"/>
            </a:xfrm>
            <a:prstGeom prst="rect">
              <a:avLst/>
            </a:prstGeom>
            <a:noFill/>
            <a:ln w="9525">
              <a:noFill/>
              <a:miter lim="800000"/>
              <a:headEnd/>
              <a:tailEnd/>
            </a:ln>
          </p:spPr>
          <p:txBody>
            <a:bodyPr wrap="none" lIns="0" tIns="0" rIns="0" bIns="0" anchor="ctr">
              <a:spAutoFit/>
            </a:bodyPr>
            <a:lstStyle/>
            <a:p>
              <a:pPr algn="ctr">
                <a:spcBef>
                  <a:spcPct val="20000"/>
                </a:spcBef>
                <a:buFont typeface="Arial" charset="0"/>
                <a:buNone/>
              </a:pPr>
              <a:endParaRPr lang="zh-CN" altLang="en-US" sz="3200" b="1">
                <a:solidFill>
                  <a:schemeClr val="bg1"/>
                </a:solidFill>
                <a:latin typeface="微软雅黑" pitchFamily="34" charset="-122"/>
                <a:ea typeface="微软雅黑" pitchFamily="34" charset="-122"/>
                <a:cs typeface="Arial" charset="0"/>
              </a:endParaRPr>
            </a:p>
          </p:txBody>
        </p:sp>
        <p:sp>
          <p:nvSpPr>
            <p:cNvPr id="17" name="矩形 16"/>
            <p:cNvSpPr/>
            <p:nvPr/>
          </p:nvSpPr>
          <p:spPr>
            <a:xfrm>
              <a:off x="-12700" y="587118"/>
              <a:ext cx="393665" cy="519418"/>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6387" name="矩形 2"/>
          <p:cNvSpPr>
            <a:spLocks noChangeArrowheads="1"/>
          </p:cNvSpPr>
          <p:nvPr/>
        </p:nvSpPr>
        <p:spPr bwMode="auto">
          <a:xfrm>
            <a:off x="4216011" y="1524001"/>
            <a:ext cx="4942503" cy="738664"/>
          </a:xfrm>
          <a:prstGeom prst="rect">
            <a:avLst/>
          </a:prstGeom>
          <a:noFill/>
          <a:ln w="9525">
            <a:noFill/>
            <a:miter lim="800000"/>
            <a:headEnd/>
            <a:tailEnd/>
          </a:ln>
        </p:spPr>
        <p:txBody>
          <a:bodyPr wrap="square">
            <a:spAutoFit/>
          </a:bodyPr>
          <a:lstStyle/>
          <a:p>
            <a:pPr>
              <a:lnSpc>
                <a:spcPct val="150000"/>
              </a:lnSpc>
            </a:pPr>
            <a:r>
              <a:rPr lang="zh-CN" altLang="en-US" sz="2800" b="1" dirty="0">
                <a:solidFill>
                  <a:schemeClr val="bg1"/>
                </a:solidFill>
                <a:latin typeface="微软雅黑" pitchFamily="34" charset="-122"/>
                <a:ea typeface="微软雅黑" pitchFamily="34" charset="-122"/>
                <a:cs typeface="Arial" charset="0"/>
              </a:rPr>
              <a:t>问题一：什么是</a:t>
            </a:r>
            <a:r>
              <a:rPr lang="en-US" altLang="zh-CN" sz="2800" b="1" dirty="0">
                <a:solidFill>
                  <a:schemeClr val="bg1"/>
                </a:solidFill>
                <a:latin typeface="微软雅黑" pitchFamily="34" charset="-122"/>
                <a:ea typeface="微软雅黑" pitchFamily="34" charset="-122"/>
                <a:cs typeface="Arial" charset="0"/>
              </a:rPr>
              <a:t>ZigBee</a:t>
            </a:r>
            <a:r>
              <a:rPr lang="zh-CN" altLang="en-US" sz="2800" b="1" dirty="0">
                <a:solidFill>
                  <a:schemeClr val="bg1"/>
                </a:solidFill>
                <a:latin typeface="微软雅黑" pitchFamily="34" charset="-122"/>
                <a:ea typeface="微软雅黑" pitchFamily="34" charset="-122"/>
                <a:cs typeface="Arial" charset="0"/>
              </a:rPr>
              <a:t>技术？</a:t>
            </a:r>
          </a:p>
        </p:txBody>
      </p:sp>
      <p:sp>
        <p:nvSpPr>
          <p:cNvPr id="16388" name="矩形 3"/>
          <p:cNvSpPr>
            <a:spLocks noChangeArrowheads="1"/>
          </p:cNvSpPr>
          <p:nvPr/>
        </p:nvSpPr>
        <p:spPr bwMode="auto">
          <a:xfrm>
            <a:off x="4209448" y="2478089"/>
            <a:ext cx="5587695" cy="738664"/>
          </a:xfrm>
          <a:prstGeom prst="rect">
            <a:avLst/>
          </a:prstGeom>
          <a:noFill/>
          <a:ln w="9525">
            <a:noFill/>
            <a:miter lim="800000"/>
            <a:headEnd/>
            <a:tailEnd/>
          </a:ln>
        </p:spPr>
        <p:txBody>
          <a:bodyPr wrap="square">
            <a:spAutoFit/>
          </a:bodyPr>
          <a:lstStyle/>
          <a:p>
            <a:pPr>
              <a:lnSpc>
                <a:spcPct val="150000"/>
              </a:lnSpc>
            </a:pPr>
            <a:r>
              <a:rPr lang="zh-CN" altLang="en-US" sz="2800" b="1" dirty="0">
                <a:solidFill>
                  <a:schemeClr val="bg1"/>
                </a:solidFill>
                <a:latin typeface="微软雅黑" pitchFamily="34" charset="-122"/>
                <a:ea typeface="微软雅黑" pitchFamily="34" charset="-122"/>
                <a:cs typeface="Arial" charset="0"/>
              </a:rPr>
              <a:t>问题二：</a:t>
            </a:r>
            <a:r>
              <a:rPr lang="en-US" altLang="en-US" sz="2800" b="1" dirty="0">
                <a:solidFill>
                  <a:schemeClr val="bg1"/>
                </a:solidFill>
                <a:latin typeface="微软雅黑" pitchFamily="34" charset="-122"/>
                <a:ea typeface="微软雅黑" pitchFamily="34" charset="-122"/>
                <a:cs typeface="Arial" charset="0"/>
              </a:rPr>
              <a:t>ZigBee</a:t>
            </a:r>
            <a:r>
              <a:rPr lang="zh-CN" altLang="en-US" sz="2800" b="1" dirty="0">
                <a:solidFill>
                  <a:schemeClr val="bg1"/>
                </a:solidFill>
                <a:latin typeface="微软雅黑" pitchFamily="34" charset="-122"/>
                <a:ea typeface="微软雅黑" pitchFamily="34" charset="-122"/>
                <a:cs typeface="Arial" charset="0"/>
              </a:rPr>
              <a:t>技术由来和发展！</a:t>
            </a:r>
          </a:p>
        </p:txBody>
      </p:sp>
      <p:sp>
        <p:nvSpPr>
          <p:cNvPr id="16389" name="矩形 4"/>
          <p:cNvSpPr>
            <a:spLocks noChangeArrowheads="1"/>
          </p:cNvSpPr>
          <p:nvPr/>
        </p:nvSpPr>
        <p:spPr bwMode="auto">
          <a:xfrm>
            <a:off x="4216012" y="3363914"/>
            <a:ext cx="5126943" cy="1384995"/>
          </a:xfrm>
          <a:prstGeom prst="rect">
            <a:avLst/>
          </a:prstGeom>
          <a:noFill/>
          <a:ln w="9525">
            <a:noFill/>
            <a:miter lim="800000"/>
            <a:headEnd/>
            <a:tailEnd/>
          </a:ln>
        </p:spPr>
        <p:txBody>
          <a:bodyPr>
            <a:spAutoFit/>
          </a:bodyPr>
          <a:lstStyle/>
          <a:p>
            <a:pPr>
              <a:lnSpc>
                <a:spcPct val="150000"/>
              </a:lnSpc>
            </a:pPr>
            <a:r>
              <a:rPr lang="zh-CN" altLang="en-US" sz="2800" b="1" dirty="0">
                <a:solidFill>
                  <a:schemeClr val="bg1"/>
                </a:solidFill>
                <a:latin typeface="微软雅黑" pitchFamily="34" charset="-122"/>
                <a:ea typeface="微软雅黑" pitchFamily="34" charset="-122"/>
                <a:cs typeface="Arial" charset="0"/>
              </a:rPr>
              <a:t>问题三：</a:t>
            </a:r>
            <a:r>
              <a:rPr lang="en-US" altLang="en-US" sz="2800" b="1" dirty="0">
                <a:solidFill>
                  <a:schemeClr val="bg1"/>
                </a:solidFill>
                <a:latin typeface="微软雅黑" pitchFamily="34" charset="-122"/>
                <a:ea typeface="微软雅黑" pitchFamily="34" charset="-122"/>
                <a:cs typeface="Arial" charset="0"/>
              </a:rPr>
              <a:t> ZigBee</a:t>
            </a:r>
            <a:r>
              <a:rPr lang="zh-CN" altLang="en-US" sz="2800" b="1" dirty="0">
                <a:solidFill>
                  <a:schemeClr val="bg1"/>
                </a:solidFill>
                <a:latin typeface="微软雅黑" pitchFamily="34" charset="-122"/>
                <a:ea typeface="微软雅黑" pitchFamily="34" charset="-122"/>
                <a:cs typeface="Arial" charset="0"/>
              </a:rPr>
              <a:t>技术的优势是什么？</a:t>
            </a:r>
          </a:p>
        </p:txBody>
      </p:sp>
      <p:sp>
        <p:nvSpPr>
          <p:cNvPr id="16390" name="矩形 5"/>
          <p:cNvSpPr>
            <a:spLocks noChangeArrowheads="1"/>
          </p:cNvSpPr>
          <p:nvPr/>
        </p:nvSpPr>
        <p:spPr bwMode="auto">
          <a:xfrm>
            <a:off x="4216012" y="5195889"/>
            <a:ext cx="5319874" cy="738664"/>
          </a:xfrm>
          <a:prstGeom prst="rect">
            <a:avLst/>
          </a:prstGeom>
          <a:noFill/>
          <a:ln w="9525">
            <a:noFill/>
            <a:miter lim="800000"/>
            <a:headEnd/>
            <a:tailEnd/>
          </a:ln>
        </p:spPr>
        <p:txBody>
          <a:bodyPr wrap="square">
            <a:spAutoFit/>
          </a:bodyPr>
          <a:lstStyle/>
          <a:p>
            <a:pPr>
              <a:lnSpc>
                <a:spcPct val="150000"/>
              </a:lnSpc>
            </a:pPr>
            <a:r>
              <a:rPr lang="zh-CN" altLang="en-US" sz="2800" b="1" dirty="0">
                <a:solidFill>
                  <a:schemeClr val="bg1"/>
                </a:solidFill>
                <a:latin typeface="微软雅黑" pitchFamily="34" charset="-122"/>
                <a:ea typeface="微软雅黑" pitchFamily="34" charset="-122"/>
                <a:cs typeface="Arial" charset="0"/>
              </a:rPr>
              <a:t>问题五：</a:t>
            </a:r>
            <a:r>
              <a:rPr lang="en-US" altLang="en-US" sz="2800" b="1" dirty="0">
                <a:solidFill>
                  <a:schemeClr val="bg1"/>
                </a:solidFill>
                <a:latin typeface="微软雅黑" pitchFamily="34" charset="-122"/>
                <a:ea typeface="微软雅黑" pitchFamily="34" charset="-122"/>
                <a:cs typeface="Arial" charset="0"/>
              </a:rPr>
              <a:t> ZigBee</a:t>
            </a:r>
            <a:r>
              <a:rPr lang="zh-CN" altLang="en-US" sz="2800" b="1" dirty="0">
                <a:solidFill>
                  <a:schemeClr val="bg1"/>
                </a:solidFill>
                <a:latin typeface="微软雅黑" pitchFamily="34" charset="-122"/>
                <a:ea typeface="微软雅黑" pitchFamily="34" charset="-122"/>
                <a:cs typeface="Arial" charset="0"/>
              </a:rPr>
              <a:t>技术的应用？</a:t>
            </a:r>
          </a:p>
        </p:txBody>
      </p:sp>
      <p:sp>
        <p:nvSpPr>
          <p:cNvPr id="16391" name="矩形 22"/>
          <p:cNvSpPr>
            <a:spLocks noChangeArrowheads="1"/>
          </p:cNvSpPr>
          <p:nvPr/>
        </p:nvSpPr>
        <p:spPr bwMode="auto">
          <a:xfrm>
            <a:off x="4216011" y="4208464"/>
            <a:ext cx="5126944" cy="738664"/>
          </a:xfrm>
          <a:prstGeom prst="rect">
            <a:avLst/>
          </a:prstGeom>
          <a:noFill/>
          <a:ln w="9525">
            <a:noFill/>
            <a:miter lim="800000"/>
            <a:headEnd/>
            <a:tailEnd/>
          </a:ln>
        </p:spPr>
        <p:txBody>
          <a:bodyPr wrap="square">
            <a:spAutoFit/>
          </a:bodyPr>
          <a:lstStyle/>
          <a:p>
            <a:pPr>
              <a:lnSpc>
                <a:spcPct val="150000"/>
              </a:lnSpc>
            </a:pPr>
            <a:r>
              <a:rPr lang="zh-CN" altLang="en-US" sz="2800" b="1" dirty="0">
                <a:solidFill>
                  <a:schemeClr val="bg1"/>
                </a:solidFill>
                <a:latin typeface="微软雅黑" pitchFamily="34" charset="-122"/>
                <a:ea typeface="微软雅黑" pitchFamily="34" charset="-122"/>
                <a:cs typeface="Arial" charset="0"/>
              </a:rPr>
              <a:t>问题四：</a:t>
            </a:r>
            <a:r>
              <a:rPr lang="en-US" altLang="en-US" sz="2800" b="1" dirty="0">
                <a:solidFill>
                  <a:schemeClr val="bg1"/>
                </a:solidFill>
                <a:latin typeface="微软雅黑" pitchFamily="34" charset="-122"/>
                <a:ea typeface="微软雅黑" pitchFamily="34" charset="-122"/>
                <a:cs typeface="Arial" charset="0"/>
              </a:rPr>
              <a:t> ZigBee</a:t>
            </a:r>
            <a:r>
              <a:rPr lang="zh-CN" altLang="en-US" sz="2800" b="1" dirty="0">
                <a:solidFill>
                  <a:schemeClr val="bg1"/>
                </a:solidFill>
                <a:latin typeface="微软雅黑" pitchFamily="34" charset="-122"/>
                <a:ea typeface="微软雅黑" pitchFamily="34" charset="-122"/>
                <a:cs typeface="Arial" charset="0"/>
              </a:rPr>
              <a:t>技术组网？</a:t>
            </a:r>
          </a:p>
        </p:txBody>
      </p:sp>
      <p:pic>
        <p:nvPicPr>
          <p:cNvPr id="16392" name="Picture 1"/>
          <p:cNvPicPr>
            <a:picLocks noChangeAspect="1" noChangeArrowheads="1"/>
          </p:cNvPicPr>
          <p:nvPr/>
        </p:nvPicPr>
        <p:blipFill>
          <a:blip r:embed="rId2"/>
          <a:srcRect/>
          <a:stretch>
            <a:fillRect/>
          </a:stretch>
        </p:blipFill>
        <p:spPr bwMode="auto">
          <a:xfrm>
            <a:off x="462029" y="1651001"/>
            <a:ext cx="3259140" cy="4354513"/>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组合 7"/>
          <p:cNvGrpSpPr>
            <a:grpSpLocks/>
          </p:cNvGrpSpPr>
          <p:nvPr/>
        </p:nvGrpSpPr>
        <p:grpSpPr bwMode="auto">
          <a:xfrm>
            <a:off x="-21001" y="450851"/>
            <a:ext cx="8795608" cy="519113"/>
            <a:chOff x="-12700" y="587118"/>
            <a:chExt cx="6956567" cy="520091"/>
          </a:xfrm>
        </p:grpSpPr>
        <p:sp>
          <p:nvSpPr>
            <p:cNvPr id="75779" name="文本框 14"/>
            <p:cNvSpPr txBox="1">
              <a:spLocks noChangeArrowheads="1"/>
            </p:cNvSpPr>
            <p:nvPr/>
          </p:nvSpPr>
          <p:spPr bwMode="auto">
            <a:xfrm>
              <a:off x="533357" y="587118"/>
              <a:ext cx="6410510"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新知储备</a:t>
              </a:r>
              <a:endParaRPr lang="zh-CN" altLang="en-US" sz="3200" b="1">
                <a:solidFill>
                  <a:schemeClr val="bg1"/>
                </a:solidFill>
                <a:latin typeface="微软雅黑" pitchFamily="34" charset="-122"/>
                <a:ea typeface="微软雅黑" pitchFamily="34" charset="-122"/>
                <a:cs typeface="Arial" charset="0"/>
              </a:endParaRPr>
            </a:p>
          </p:txBody>
        </p:sp>
        <p:sp>
          <p:nvSpPr>
            <p:cNvPr id="10" name="矩形 9"/>
            <p:cNvSpPr/>
            <p:nvPr/>
          </p:nvSpPr>
          <p:spPr>
            <a:xfrm>
              <a:off x="-12700" y="587118"/>
              <a:ext cx="393455"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5" name="矩形 14"/>
          <p:cNvSpPr/>
          <p:nvPr/>
        </p:nvSpPr>
        <p:spPr>
          <a:xfrm>
            <a:off x="156198" y="1338263"/>
            <a:ext cx="325520" cy="519112"/>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5782" name="文本框 14"/>
          <p:cNvSpPr txBox="1">
            <a:spLocks noChangeArrowheads="1"/>
          </p:cNvSpPr>
          <p:nvPr/>
        </p:nvSpPr>
        <p:spPr bwMode="auto">
          <a:xfrm>
            <a:off x="606412" y="1337311"/>
            <a:ext cx="7811873" cy="492443"/>
          </a:xfrm>
          <a:prstGeom prst="rect">
            <a:avLst/>
          </a:prstGeom>
          <a:noFill/>
          <a:ln w="9525">
            <a:noFill/>
            <a:miter lim="800000"/>
            <a:headEnd/>
            <a:tailEnd/>
          </a:ln>
        </p:spPr>
        <p:txBody>
          <a:bodyPr wrap="square" lIns="0" tIns="0" rIns="0" bIns="0" anchor="ctr">
            <a:spAutoFit/>
          </a:bodyPr>
          <a:lstStyle/>
          <a:p>
            <a:pPr>
              <a:spcBef>
                <a:spcPct val="20000"/>
              </a:spcBef>
              <a:buFont typeface="Arial" charset="0"/>
              <a:buNone/>
            </a:pPr>
            <a:r>
              <a:rPr lang="zh-CN" altLang="en-US" sz="3200" b="1" dirty="0">
                <a:solidFill>
                  <a:schemeClr val="bg1"/>
                </a:solidFill>
                <a:latin typeface="微软雅黑" pitchFamily="34" charset="-122"/>
                <a:ea typeface="微软雅黑" pitchFamily="34" charset="-122"/>
                <a:cs typeface="Arial" charset="0"/>
              </a:rPr>
              <a:t>问题五：</a:t>
            </a:r>
            <a:r>
              <a:rPr lang="en-US" altLang="en-US" sz="3200" b="1" dirty="0">
                <a:solidFill>
                  <a:schemeClr val="bg1"/>
                </a:solidFill>
                <a:latin typeface="微软雅黑" pitchFamily="34" charset="-122"/>
                <a:ea typeface="微软雅黑" pitchFamily="34" charset="-122"/>
                <a:cs typeface="Arial" charset="0"/>
              </a:rPr>
              <a:t> ZigBee</a:t>
            </a:r>
            <a:r>
              <a:rPr lang="zh-CN" altLang="en-US" sz="3200" b="1" dirty="0">
                <a:solidFill>
                  <a:schemeClr val="bg1"/>
                </a:solidFill>
                <a:latin typeface="微软雅黑" pitchFamily="34" charset="-122"/>
                <a:ea typeface="微软雅黑" pitchFamily="34" charset="-122"/>
                <a:cs typeface="Arial" charset="0"/>
              </a:rPr>
              <a:t>技术的应用？</a:t>
            </a:r>
            <a:r>
              <a:rPr lang="en-US" altLang="zh-CN" sz="3200" b="1" dirty="0">
                <a:solidFill>
                  <a:schemeClr val="bg1"/>
                </a:solidFill>
                <a:latin typeface="微软雅黑" pitchFamily="34" charset="-122"/>
                <a:ea typeface="微软雅黑" pitchFamily="34" charset="-122"/>
                <a:cs typeface="Arial" charset="0"/>
              </a:rPr>
              <a:t>----</a:t>
            </a:r>
            <a:r>
              <a:rPr lang="zh-CN" altLang="en-US" sz="3200" b="1" dirty="0">
                <a:solidFill>
                  <a:srgbClr val="FFC000"/>
                </a:solidFill>
                <a:latin typeface="微软雅黑" pitchFamily="34" charset="-122"/>
                <a:ea typeface="微软雅黑" pitchFamily="34" charset="-122"/>
                <a:cs typeface="Arial" charset="0"/>
              </a:rPr>
              <a:t>聊一聊</a:t>
            </a: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70" r="7510"/>
          <a:stretch/>
        </p:blipFill>
        <p:spPr bwMode="auto">
          <a:xfrm>
            <a:off x="318958" y="2058470"/>
            <a:ext cx="4344269" cy="4547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8015" y="2058471"/>
            <a:ext cx="4973371" cy="4547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blinds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a:grpSpLocks/>
          </p:cNvGrpSpPr>
          <p:nvPr/>
        </p:nvGrpSpPr>
        <p:grpSpPr bwMode="auto">
          <a:xfrm>
            <a:off x="-21001" y="450851"/>
            <a:ext cx="8795608" cy="519113"/>
            <a:chOff x="-12700" y="587118"/>
            <a:chExt cx="6956567" cy="520091"/>
          </a:xfrm>
        </p:grpSpPr>
        <p:sp>
          <p:nvSpPr>
            <p:cNvPr id="75779" name="文本框 14"/>
            <p:cNvSpPr txBox="1">
              <a:spLocks noChangeArrowheads="1"/>
            </p:cNvSpPr>
            <p:nvPr/>
          </p:nvSpPr>
          <p:spPr bwMode="auto">
            <a:xfrm>
              <a:off x="533357" y="587118"/>
              <a:ext cx="6410510"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新知储备</a:t>
              </a:r>
              <a:endParaRPr lang="zh-CN" altLang="en-US" sz="3200" b="1">
                <a:solidFill>
                  <a:schemeClr val="bg1"/>
                </a:solidFill>
                <a:latin typeface="微软雅黑" pitchFamily="34" charset="-122"/>
                <a:ea typeface="微软雅黑" pitchFamily="34" charset="-122"/>
                <a:cs typeface="Arial" charset="0"/>
              </a:endParaRPr>
            </a:p>
          </p:txBody>
        </p:sp>
        <p:sp>
          <p:nvSpPr>
            <p:cNvPr id="10" name="矩形 9"/>
            <p:cNvSpPr/>
            <p:nvPr/>
          </p:nvSpPr>
          <p:spPr>
            <a:xfrm>
              <a:off x="-12700" y="587118"/>
              <a:ext cx="393455"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5" name="矩形 14"/>
          <p:cNvSpPr/>
          <p:nvPr/>
        </p:nvSpPr>
        <p:spPr>
          <a:xfrm>
            <a:off x="156198" y="1338263"/>
            <a:ext cx="325520" cy="519112"/>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5782" name="文本框 14"/>
          <p:cNvSpPr txBox="1">
            <a:spLocks noChangeArrowheads="1"/>
          </p:cNvSpPr>
          <p:nvPr/>
        </p:nvSpPr>
        <p:spPr bwMode="auto">
          <a:xfrm>
            <a:off x="606413" y="1337311"/>
            <a:ext cx="8168194" cy="492443"/>
          </a:xfrm>
          <a:prstGeom prst="rect">
            <a:avLst/>
          </a:prstGeom>
          <a:noFill/>
          <a:ln w="9525">
            <a:noFill/>
            <a:miter lim="800000"/>
            <a:headEnd/>
            <a:tailEnd/>
          </a:ln>
        </p:spPr>
        <p:txBody>
          <a:bodyPr wrap="square" lIns="0" tIns="0" rIns="0" bIns="0" anchor="ctr">
            <a:spAutoFit/>
          </a:bodyPr>
          <a:lstStyle/>
          <a:p>
            <a:pPr>
              <a:spcBef>
                <a:spcPct val="20000"/>
              </a:spcBef>
              <a:buFont typeface="Arial" charset="0"/>
              <a:buNone/>
            </a:pPr>
            <a:r>
              <a:rPr lang="zh-CN" altLang="en-US" sz="3200" b="1" dirty="0">
                <a:solidFill>
                  <a:schemeClr val="bg1"/>
                </a:solidFill>
                <a:latin typeface="微软雅黑" pitchFamily="34" charset="-122"/>
                <a:ea typeface="微软雅黑" pitchFamily="34" charset="-122"/>
                <a:cs typeface="Arial" charset="0"/>
              </a:rPr>
              <a:t>问题五：</a:t>
            </a:r>
            <a:r>
              <a:rPr lang="en-US" altLang="en-US" sz="3200" b="1" dirty="0">
                <a:solidFill>
                  <a:schemeClr val="bg1"/>
                </a:solidFill>
                <a:latin typeface="微软雅黑" pitchFamily="34" charset="-122"/>
                <a:ea typeface="微软雅黑" pitchFamily="34" charset="-122"/>
                <a:cs typeface="Arial" charset="0"/>
              </a:rPr>
              <a:t> ZigBee</a:t>
            </a:r>
            <a:r>
              <a:rPr lang="zh-CN" altLang="en-US" sz="3200" b="1" dirty="0">
                <a:solidFill>
                  <a:schemeClr val="bg1"/>
                </a:solidFill>
                <a:latin typeface="微软雅黑" pitchFamily="34" charset="-122"/>
                <a:ea typeface="微软雅黑" pitchFamily="34" charset="-122"/>
                <a:cs typeface="Arial" charset="0"/>
              </a:rPr>
              <a:t>技术的应用？</a:t>
            </a:r>
            <a:r>
              <a:rPr lang="en-US" altLang="zh-CN" sz="3200" b="1" dirty="0">
                <a:solidFill>
                  <a:schemeClr val="bg1"/>
                </a:solidFill>
                <a:latin typeface="微软雅黑" pitchFamily="34" charset="-122"/>
                <a:ea typeface="微软雅黑" pitchFamily="34" charset="-122"/>
                <a:cs typeface="Arial" charset="0"/>
              </a:rPr>
              <a:t>----</a:t>
            </a:r>
            <a:r>
              <a:rPr lang="zh-CN" altLang="en-US" sz="3200" b="1" dirty="0">
                <a:solidFill>
                  <a:srgbClr val="FFC000"/>
                </a:solidFill>
                <a:latin typeface="微软雅黑" pitchFamily="34" charset="-122"/>
                <a:ea typeface="微软雅黑" pitchFamily="34" charset="-122"/>
                <a:cs typeface="Arial" charset="0"/>
              </a:rPr>
              <a:t>聊一聊</a:t>
            </a:r>
          </a:p>
        </p:txBody>
      </p:sp>
      <p:pic>
        <p:nvPicPr>
          <p:cNvPr id="51202" name="Picture 2"/>
          <p:cNvPicPr>
            <a:picLocks noChangeAspect="1" noChangeArrowheads="1"/>
          </p:cNvPicPr>
          <p:nvPr/>
        </p:nvPicPr>
        <p:blipFill>
          <a:blip r:embed="rId2"/>
          <a:srcRect r="1426" b="7261"/>
          <a:stretch>
            <a:fillRect/>
          </a:stretch>
        </p:blipFill>
        <p:spPr bwMode="auto">
          <a:xfrm>
            <a:off x="3190264" y="2023836"/>
            <a:ext cx="6470336" cy="4580164"/>
          </a:xfrm>
          <a:prstGeom prst="rect">
            <a:avLst/>
          </a:prstGeom>
          <a:noFill/>
          <a:ln w="9525">
            <a:noFill/>
            <a:miter lim="800000"/>
            <a:headEnd/>
            <a:tailEnd/>
          </a:ln>
          <a:effectLst/>
        </p:spPr>
      </p:pic>
      <p:sp>
        <p:nvSpPr>
          <p:cNvPr id="11" name="TextBox 10"/>
          <p:cNvSpPr txBox="1"/>
          <p:nvPr/>
        </p:nvSpPr>
        <p:spPr>
          <a:xfrm>
            <a:off x="671946" y="2322285"/>
            <a:ext cx="1908215" cy="3918858"/>
          </a:xfrm>
          <a:prstGeom prst="rect">
            <a:avLst/>
          </a:prstGeom>
          <a:noFill/>
        </p:spPr>
        <p:txBody>
          <a:bodyPr vert="eaVert" wrap="square" rtlCol="0">
            <a:spAutoFit/>
          </a:bodyPr>
          <a:lstStyle/>
          <a:p>
            <a:r>
              <a:rPr lang="en-US" altLang="zh-CN" sz="2800" b="1" dirty="0" smtClean="0">
                <a:solidFill>
                  <a:schemeClr val="bg1"/>
                </a:solidFill>
                <a:latin typeface="华文细黑" pitchFamily="2" charset="-122"/>
                <a:ea typeface="华文细黑" pitchFamily="2" charset="-122"/>
              </a:rPr>
              <a:t>ZigBee</a:t>
            </a:r>
            <a:r>
              <a:rPr lang="zh-CN" altLang="en-US" sz="2800" b="1" dirty="0" smtClean="0">
                <a:solidFill>
                  <a:schemeClr val="bg1"/>
                </a:solidFill>
                <a:latin typeface="华文细黑" pitchFamily="2" charset="-122"/>
                <a:ea typeface="华文细黑" pitchFamily="2" charset="-122"/>
              </a:rPr>
              <a:t>无线通信的交通信号控制系统</a:t>
            </a:r>
            <a:r>
              <a:rPr lang="en-US" altLang="zh-CN" sz="2800" b="1" dirty="0" smtClean="0">
                <a:solidFill>
                  <a:schemeClr val="bg1"/>
                </a:solidFill>
                <a:latin typeface="华文细黑" pitchFamily="2" charset="-122"/>
                <a:ea typeface="华文细黑" pitchFamily="2" charset="-122"/>
              </a:rPr>
              <a:t>——</a:t>
            </a:r>
            <a:r>
              <a:rPr lang="zh-CN" altLang="en-US" sz="2800" b="1" dirty="0" smtClean="0">
                <a:solidFill>
                  <a:schemeClr val="bg1"/>
                </a:solidFill>
                <a:latin typeface="华文细黑" pitchFamily="2" charset="-122"/>
                <a:ea typeface="华文细黑" pitchFamily="2" charset="-122"/>
              </a:rPr>
              <a:t>交通路口控制通信</a:t>
            </a:r>
            <a:endParaRPr lang="zh-CN" altLang="en-US" sz="2800" b="1" dirty="0">
              <a:solidFill>
                <a:schemeClr val="bg1"/>
              </a:solidFill>
              <a:latin typeface="华文细黑" pitchFamily="2" charset="-122"/>
              <a:ea typeface="华文细黑" pitchFamily="2" charset="-122"/>
            </a:endParaRPr>
          </a:p>
        </p:txBody>
      </p:sp>
    </p:spTree>
  </p:cSld>
  <p:clrMapOvr>
    <a:masterClrMapping/>
  </p:clrMapOvr>
  <p:transition spd="slow">
    <p:blinds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a:grpSpLocks/>
          </p:cNvGrpSpPr>
          <p:nvPr/>
        </p:nvGrpSpPr>
        <p:grpSpPr bwMode="auto">
          <a:xfrm>
            <a:off x="-21001" y="450851"/>
            <a:ext cx="8795608" cy="519113"/>
            <a:chOff x="-12700" y="587118"/>
            <a:chExt cx="6956567" cy="520091"/>
          </a:xfrm>
        </p:grpSpPr>
        <p:sp>
          <p:nvSpPr>
            <p:cNvPr id="75779" name="文本框 14"/>
            <p:cNvSpPr txBox="1">
              <a:spLocks noChangeArrowheads="1"/>
            </p:cNvSpPr>
            <p:nvPr/>
          </p:nvSpPr>
          <p:spPr bwMode="auto">
            <a:xfrm>
              <a:off x="533357" y="587118"/>
              <a:ext cx="6410510"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新知储备</a:t>
              </a:r>
              <a:endParaRPr lang="zh-CN" altLang="en-US" sz="3200" b="1">
                <a:solidFill>
                  <a:schemeClr val="bg1"/>
                </a:solidFill>
                <a:latin typeface="微软雅黑" pitchFamily="34" charset="-122"/>
                <a:ea typeface="微软雅黑" pitchFamily="34" charset="-122"/>
                <a:cs typeface="Arial" charset="0"/>
              </a:endParaRPr>
            </a:p>
          </p:txBody>
        </p:sp>
        <p:sp>
          <p:nvSpPr>
            <p:cNvPr id="10" name="矩形 9"/>
            <p:cNvSpPr/>
            <p:nvPr/>
          </p:nvSpPr>
          <p:spPr>
            <a:xfrm>
              <a:off x="-12700" y="587118"/>
              <a:ext cx="393455"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5" name="矩形 14"/>
          <p:cNvSpPr/>
          <p:nvPr/>
        </p:nvSpPr>
        <p:spPr>
          <a:xfrm>
            <a:off x="156198" y="1338263"/>
            <a:ext cx="325520" cy="519112"/>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5782" name="文本框 14"/>
          <p:cNvSpPr txBox="1">
            <a:spLocks noChangeArrowheads="1"/>
          </p:cNvSpPr>
          <p:nvPr/>
        </p:nvSpPr>
        <p:spPr bwMode="auto">
          <a:xfrm>
            <a:off x="606413" y="1337311"/>
            <a:ext cx="7869930" cy="492443"/>
          </a:xfrm>
          <a:prstGeom prst="rect">
            <a:avLst/>
          </a:prstGeom>
          <a:noFill/>
          <a:ln w="9525">
            <a:noFill/>
            <a:miter lim="800000"/>
            <a:headEnd/>
            <a:tailEnd/>
          </a:ln>
        </p:spPr>
        <p:txBody>
          <a:bodyPr wrap="square" lIns="0" tIns="0" rIns="0" bIns="0" anchor="ctr">
            <a:spAutoFit/>
          </a:bodyPr>
          <a:lstStyle/>
          <a:p>
            <a:pPr>
              <a:spcBef>
                <a:spcPct val="20000"/>
              </a:spcBef>
              <a:buFont typeface="Arial" charset="0"/>
              <a:buNone/>
            </a:pPr>
            <a:r>
              <a:rPr lang="zh-CN" altLang="en-US" sz="3200" b="1" dirty="0">
                <a:solidFill>
                  <a:schemeClr val="bg1"/>
                </a:solidFill>
                <a:latin typeface="微软雅黑" pitchFamily="34" charset="-122"/>
                <a:ea typeface="微软雅黑" pitchFamily="34" charset="-122"/>
                <a:cs typeface="Arial" charset="0"/>
              </a:rPr>
              <a:t>问题五：</a:t>
            </a:r>
            <a:r>
              <a:rPr lang="en-US" altLang="en-US" sz="3200" b="1" dirty="0">
                <a:solidFill>
                  <a:schemeClr val="bg1"/>
                </a:solidFill>
                <a:latin typeface="微软雅黑" pitchFamily="34" charset="-122"/>
                <a:ea typeface="微软雅黑" pitchFamily="34" charset="-122"/>
                <a:cs typeface="Arial" charset="0"/>
              </a:rPr>
              <a:t> ZigBee</a:t>
            </a:r>
            <a:r>
              <a:rPr lang="zh-CN" altLang="en-US" sz="3200" b="1" dirty="0">
                <a:solidFill>
                  <a:schemeClr val="bg1"/>
                </a:solidFill>
                <a:latin typeface="微软雅黑" pitchFamily="34" charset="-122"/>
                <a:ea typeface="微软雅黑" pitchFamily="34" charset="-122"/>
                <a:cs typeface="Arial" charset="0"/>
              </a:rPr>
              <a:t>技术的应用？</a:t>
            </a:r>
            <a:r>
              <a:rPr lang="en-US" altLang="zh-CN" sz="3200" b="1" dirty="0">
                <a:solidFill>
                  <a:schemeClr val="bg1"/>
                </a:solidFill>
                <a:latin typeface="微软雅黑" pitchFamily="34" charset="-122"/>
                <a:ea typeface="微软雅黑" pitchFamily="34" charset="-122"/>
                <a:cs typeface="Arial" charset="0"/>
              </a:rPr>
              <a:t>----</a:t>
            </a:r>
            <a:r>
              <a:rPr lang="zh-CN" altLang="en-US" sz="3200" b="1" dirty="0">
                <a:solidFill>
                  <a:srgbClr val="FFC000"/>
                </a:solidFill>
                <a:latin typeface="微软雅黑" pitchFamily="34" charset="-122"/>
                <a:ea typeface="微软雅黑" pitchFamily="34" charset="-122"/>
                <a:cs typeface="Arial" charset="0"/>
              </a:rPr>
              <a:t>聊一聊</a:t>
            </a:r>
          </a:p>
        </p:txBody>
      </p:sp>
      <p:sp>
        <p:nvSpPr>
          <p:cNvPr id="11" name="TextBox 10"/>
          <p:cNvSpPr txBox="1"/>
          <p:nvPr/>
        </p:nvSpPr>
        <p:spPr>
          <a:xfrm>
            <a:off x="694808" y="1930401"/>
            <a:ext cx="1477328" cy="4702629"/>
          </a:xfrm>
          <a:prstGeom prst="rect">
            <a:avLst/>
          </a:prstGeom>
          <a:noFill/>
        </p:spPr>
        <p:txBody>
          <a:bodyPr vert="eaVert" wrap="square" rtlCol="0">
            <a:spAutoFit/>
          </a:bodyPr>
          <a:lstStyle/>
          <a:p>
            <a:r>
              <a:rPr lang="en-US" altLang="zh-CN" sz="2800" b="1" dirty="0" smtClean="0">
                <a:solidFill>
                  <a:schemeClr val="bg1"/>
                </a:solidFill>
                <a:latin typeface="华文细黑" pitchFamily="2" charset="-122"/>
                <a:ea typeface="华文细黑" pitchFamily="2" charset="-122"/>
              </a:rPr>
              <a:t>ZigBee</a:t>
            </a:r>
            <a:r>
              <a:rPr lang="zh-CN" altLang="en-US" sz="2800" b="1" dirty="0" smtClean="0">
                <a:solidFill>
                  <a:schemeClr val="bg1"/>
                </a:solidFill>
                <a:latin typeface="华文细黑" pitchFamily="2" charset="-122"/>
                <a:ea typeface="华文细黑" pitchFamily="2" charset="-122"/>
              </a:rPr>
              <a:t>医院对病患、监护设备以及设施进行医疗和健康监控</a:t>
            </a:r>
            <a:endParaRPr lang="zh-CN" altLang="en-US" sz="2800" b="1" dirty="0">
              <a:solidFill>
                <a:schemeClr val="bg1"/>
              </a:solidFill>
              <a:latin typeface="华文细黑" pitchFamily="2" charset="-122"/>
              <a:ea typeface="华文细黑" pitchFamily="2" charset="-122"/>
            </a:endParaRPr>
          </a:p>
        </p:txBody>
      </p:sp>
      <p:pic>
        <p:nvPicPr>
          <p:cNvPr id="52226" name="Picture 2"/>
          <p:cNvPicPr>
            <a:picLocks noChangeAspect="1" noChangeArrowheads="1"/>
          </p:cNvPicPr>
          <p:nvPr/>
        </p:nvPicPr>
        <p:blipFill>
          <a:blip r:embed="rId2"/>
          <a:srcRect l="3099" t="10828" r="8842" b="393"/>
          <a:stretch>
            <a:fillRect/>
          </a:stretch>
        </p:blipFill>
        <p:spPr bwMode="auto">
          <a:xfrm>
            <a:off x="2676166" y="1944916"/>
            <a:ext cx="6591453" cy="4644571"/>
          </a:xfrm>
          <a:prstGeom prst="rect">
            <a:avLst/>
          </a:prstGeom>
          <a:noFill/>
          <a:ln w="9525">
            <a:noFill/>
            <a:miter lim="800000"/>
            <a:headEnd/>
            <a:tailEnd/>
          </a:ln>
          <a:effectLst/>
        </p:spPr>
      </p:pic>
    </p:spTree>
  </p:cSld>
  <p:clrMapOvr>
    <a:masterClrMapping/>
  </p:clrMapOvr>
  <p:transition spd="slow">
    <p:blinds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组合 7"/>
          <p:cNvGrpSpPr>
            <a:grpSpLocks/>
          </p:cNvGrpSpPr>
          <p:nvPr/>
        </p:nvGrpSpPr>
        <p:grpSpPr bwMode="auto">
          <a:xfrm>
            <a:off x="-21001" y="450851"/>
            <a:ext cx="8795608" cy="519113"/>
            <a:chOff x="-12700" y="587118"/>
            <a:chExt cx="6956567" cy="520091"/>
          </a:xfrm>
        </p:grpSpPr>
        <p:sp>
          <p:nvSpPr>
            <p:cNvPr id="75779" name="文本框 14"/>
            <p:cNvSpPr txBox="1">
              <a:spLocks noChangeArrowheads="1"/>
            </p:cNvSpPr>
            <p:nvPr/>
          </p:nvSpPr>
          <p:spPr bwMode="auto">
            <a:xfrm>
              <a:off x="533357" y="587118"/>
              <a:ext cx="6410510"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新知储备</a:t>
              </a:r>
              <a:endParaRPr lang="zh-CN" altLang="en-US" sz="3200" b="1">
                <a:solidFill>
                  <a:schemeClr val="bg1"/>
                </a:solidFill>
                <a:latin typeface="微软雅黑" pitchFamily="34" charset="-122"/>
                <a:ea typeface="微软雅黑" pitchFamily="34" charset="-122"/>
                <a:cs typeface="Arial" charset="0"/>
              </a:endParaRPr>
            </a:p>
          </p:txBody>
        </p:sp>
        <p:sp>
          <p:nvSpPr>
            <p:cNvPr id="10" name="矩形 9"/>
            <p:cNvSpPr/>
            <p:nvPr/>
          </p:nvSpPr>
          <p:spPr>
            <a:xfrm>
              <a:off x="-12700" y="587118"/>
              <a:ext cx="393455"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5" name="矩形 14"/>
          <p:cNvSpPr/>
          <p:nvPr/>
        </p:nvSpPr>
        <p:spPr>
          <a:xfrm>
            <a:off x="156198" y="1338263"/>
            <a:ext cx="325520" cy="519112"/>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5782" name="文本框 14"/>
          <p:cNvSpPr txBox="1">
            <a:spLocks noChangeArrowheads="1"/>
          </p:cNvSpPr>
          <p:nvPr/>
        </p:nvSpPr>
        <p:spPr bwMode="auto">
          <a:xfrm>
            <a:off x="606412" y="1337311"/>
            <a:ext cx="7811873" cy="492443"/>
          </a:xfrm>
          <a:prstGeom prst="rect">
            <a:avLst/>
          </a:prstGeom>
          <a:noFill/>
          <a:ln w="9525">
            <a:noFill/>
            <a:miter lim="800000"/>
            <a:headEnd/>
            <a:tailEnd/>
          </a:ln>
        </p:spPr>
        <p:txBody>
          <a:bodyPr wrap="square" lIns="0" tIns="0" rIns="0" bIns="0" anchor="ctr">
            <a:spAutoFit/>
          </a:bodyPr>
          <a:lstStyle/>
          <a:p>
            <a:pPr>
              <a:spcBef>
                <a:spcPct val="20000"/>
              </a:spcBef>
              <a:buFont typeface="Arial" charset="0"/>
              <a:buNone/>
            </a:pPr>
            <a:r>
              <a:rPr lang="zh-CN" altLang="en-US" sz="3200" b="1" dirty="0">
                <a:solidFill>
                  <a:schemeClr val="bg1"/>
                </a:solidFill>
                <a:latin typeface="微软雅黑" pitchFamily="34" charset="-122"/>
                <a:ea typeface="微软雅黑" pitchFamily="34" charset="-122"/>
                <a:cs typeface="Arial" charset="0"/>
              </a:rPr>
              <a:t>问题五：</a:t>
            </a:r>
            <a:r>
              <a:rPr lang="en-US" altLang="en-US" sz="3200" b="1" dirty="0">
                <a:solidFill>
                  <a:schemeClr val="bg1"/>
                </a:solidFill>
                <a:latin typeface="微软雅黑" pitchFamily="34" charset="-122"/>
                <a:ea typeface="微软雅黑" pitchFamily="34" charset="-122"/>
                <a:cs typeface="Arial" charset="0"/>
              </a:rPr>
              <a:t> ZigBee</a:t>
            </a:r>
            <a:r>
              <a:rPr lang="zh-CN" altLang="en-US" sz="3200" b="1" dirty="0">
                <a:solidFill>
                  <a:schemeClr val="bg1"/>
                </a:solidFill>
                <a:latin typeface="微软雅黑" pitchFamily="34" charset="-122"/>
                <a:ea typeface="微软雅黑" pitchFamily="34" charset="-122"/>
                <a:cs typeface="Arial" charset="0"/>
              </a:rPr>
              <a:t>技术的应用？</a:t>
            </a:r>
            <a:r>
              <a:rPr lang="en-US" altLang="zh-CN" sz="3200" b="1" dirty="0">
                <a:solidFill>
                  <a:schemeClr val="bg1"/>
                </a:solidFill>
                <a:latin typeface="微软雅黑" pitchFamily="34" charset="-122"/>
                <a:ea typeface="微软雅黑" pitchFamily="34" charset="-122"/>
                <a:cs typeface="Arial" charset="0"/>
              </a:rPr>
              <a:t>----</a:t>
            </a:r>
            <a:r>
              <a:rPr lang="zh-CN" altLang="en-US" sz="3200" b="1" dirty="0">
                <a:solidFill>
                  <a:srgbClr val="FFC000"/>
                </a:solidFill>
                <a:latin typeface="微软雅黑" pitchFamily="34" charset="-122"/>
                <a:ea typeface="微软雅黑" pitchFamily="34" charset="-122"/>
                <a:cs typeface="Arial" charset="0"/>
              </a:rPr>
              <a:t>聊一聊</a:t>
            </a: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790" t="14735" r="3293" b="2173"/>
          <a:stretch/>
        </p:blipFill>
        <p:spPr bwMode="auto">
          <a:xfrm>
            <a:off x="1996625" y="1985038"/>
            <a:ext cx="6777983" cy="464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18782" y="1964538"/>
            <a:ext cx="923330" cy="4239922"/>
          </a:xfrm>
          <a:prstGeom prst="rect">
            <a:avLst/>
          </a:prstGeom>
          <a:noFill/>
        </p:spPr>
        <p:txBody>
          <a:bodyPr vert="eaVert" wrap="square" rtlCol="0">
            <a:spAutoFit/>
          </a:bodyPr>
          <a:lstStyle/>
          <a:p>
            <a:r>
              <a:rPr lang="zh-CN" altLang="en-US" sz="4800" b="1" dirty="0" smtClean="0">
                <a:solidFill>
                  <a:schemeClr val="bg1"/>
                </a:solidFill>
              </a:rPr>
              <a:t>无线点餐</a:t>
            </a:r>
            <a:endParaRPr lang="zh-CN" altLang="en-US" sz="4800" b="1" dirty="0">
              <a:solidFill>
                <a:schemeClr val="bg1"/>
              </a:solidFill>
            </a:endParaRPr>
          </a:p>
        </p:txBody>
      </p:sp>
    </p:spTree>
    <p:extLst>
      <p:ext uri="{BB962C8B-B14F-4D97-AF65-F5344CB8AC3E}">
        <p14:creationId xmlns:p14="http://schemas.microsoft.com/office/powerpoint/2010/main" val="411305135"/>
      </p:ext>
    </p:extLst>
  </p:cSld>
  <p:clrMapOvr>
    <a:masterClrMapping/>
  </p:clrMapOvr>
  <p:transition spd="slow">
    <p:blinds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组合 7"/>
          <p:cNvGrpSpPr>
            <a:grpSpLocks/>
          </p:cNvGrpSpPr>
          <p:nvPr/>
        </p:nvGrpSpPr>
        <p:grpSpPr bwMode="auto">
          <a:xfrm>
            <a:off x="-21001" y="450851"/>
            <a:ext cx="8795608" cy="519113"/>
            <a:chOff x="-12700" y="587118"/>
            <a:chExt cx="6956567" cy="520091"/>
          </a:xfrm>
        </p:grpSpPr>
        <p:sp>
          <p:nvSpPr>
            <p:cNvPr id="75779" name="文本框 14"/>
            <p:cNvSpPr txBox="1">
              <a:spLocks noChangeArrowheads="1"/>
            </p:cNvSpPr>
            <p:nvPr/>
          </p:nvSpPr>
          <p:spPr bwMode="auto">
            <a:xfrm>
              <a:off x="533357" y="587118"/>
              <a:ext cx="6410510"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新知储备</a:t>
              </a:r>
              <a:endParaRPr lang="zh-CN" altLang="en-US" sz="3200" b="1">
                <a:solidFill>
                  <a:schemeClr val="bg1"/>
                </a:solidFill>
                <a:latin typeface="微软雅黑" pitchFamily="34" charset="-122"/>
                <a:ea typeface="微软雅黑" pitchFamily="34" charset="-122"/>
                <a:cs typeface="Arial" charset="0"/>
              </a:endParaRPr>
            </a:p>
          </p:txBody>
        </p:sp>
        <p:sp>
          <p:nvSpPr>
            <p:cNvPr id="10" name="矩形 9"/>
            <p:cNvSpPr/>
            <p:nvPr/>
          </p:nvSpPr>
          <p:spPr>
            <a:xfrm>
              <a:off x="-12700" y="587118"/>
              <a:ext cx="393455"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5" name="矩形 14"/>
          <p:cNvSpPr/>
          <p:nvPr/>
        </p:nvSpPr>
        <p:spPr>
          <a:xfrm>
            <a:off x="156198" y="1338263"/>
            <a:ext cx="325520" cy="519112"/>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5782" name="文本框 14"/>
          <p:cNvSpPr txBox="1">
            <a:spLocks noChangeArrowheads="1"/>
          </p:cNvSpPr>
          <p:nvPr/>
        </p:nvSpPr>
        <p:spPr bwMode="auto">
          <a:xfrm>
            <a:off x="606413" y="1337311"/>
            <a:ext cx="7855416" cy="492443"/>
          </a:xfrm>
          <a:prstGeom prst="rect">
            <a:avLst/>
          </a:prstGeom>
          <a:noFill/>
          <a:ln w="9525">
            <a:noFill/>
            <a:miter lim="800000"/>
            <a:headEnd/>
            <a:tailEnd/>
          </a:ln>
        </p:spPr>
        <p:txBody>
          <a:bodyPr wrap="square" lIns="0" tIns="0" rIns="0" bIns="0" anchor="ctr">
            <a:spAutoFit/>
          </a:bodyPr>
          <a:lstStyle/>
          <a:p>
            <a:pPr>
              <a:spcBef>
                <a:spcPct val="20000"/>
              </a:spcBef>
              <a:buFont typeface="Arial" charset="0"/>
              <a:buNone/>
            </a:pPr>
            <a:r>
              <a:rPr lang="zh-CN" altLang="en-US" sz="3200" b="1" dirty="0">
                <a:solidFill>
                  <a:schemeClr val="bg1"/>
                </a:solidFill>
                <a:latin typeface="微软雅黑" pitchFamily="34" charset="-122"/>
                <a:ea typeface="微软雅黑" pitchFamily="34" charset="-122"/>
                <a:cs typeface="Arial" charset="0"/>
              </a:rPr>
              <a:t>问题五：</a:t>
            </a:r>
            <a:r>
              <a:rPr lang="en-US" altLang="en-US" sz="3200" b="1" dirty="0">
                <a:solidFill>
                  <a:schemeClr val="bg1"/>
                </a:solidFill>
                <a:latin typeface="微软雅黑" pitchFamily="34" charset="-122"/>
                <a:ea typeface="微软雅黑" pitchFamily="34" charset="-122"/>
                <a:cs typeface="Arial" charset="0"/>
              </a:rPr>
              <a:t> ZigBee</a:t>
            </a:r>
            <a:r>
              <a:rPr lang="zh-CN" altLang="en-US" sz="3200" b="1" dirty="0">
                <a:solidFill>
                  <a:schemeClr val="bg1"/>
                </a:solidFill>
                <a:latin typeface="微软雅黑" pitchFamily="34" charset="-122"/>
                <a:ea typeface="微软雅黑" pitchFamily="34" charset="-122"/>
                <a:cs typeface="Arial" charset="0"/>
              </a:rPr>
              <a:t>技术的应用？</a:t>
            </a:r>
            <a:r>
              <a:rPr lang="en-US" altLang="zh-CN" sz="3200" b="1" dirty="0">
                <a:solidFill>
                  <a:schemeClr val="bg1"/>
                </a:solidFill>
                <a:latin typeface="微软雅黑" pitchFamily="34" charset="-122"/>
                <a:ea typeface="微软雅黑" pitchFamily="34" charset="-122"/>
                <a:cs typeface="Arial" charset="0"/>
              </a:rPr>
              <a:t>----</a:t>
            </a:r>
            <a:r>
              <a:rPr lang="zh-CN" altLang="en-US" sz="3200" b="1" dirty="0">
                <a:solidFill>
                  <a:srgbClr val="FFC000"/>
                </a:solidFill>
                <a:latin typeface="微软雅黑" pitchFamily="34" charset="-122"/>
                <a:ea typeface="微软雅黑" pitchFamily="34" charset="-122"/>
                <a:cs typeface="Arial" charset="0"/>
              </a:rPr>
              <a:t>聊一聊</a:t>
            </a: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19" t="13993" r="3188"/>
          <a:stretch/>
        </p:blipFill>
        <p:spPr bwMode="auto">
          <a:xfrm>
            <a:off x="1811828" y="1964538"/>
            <a:ext cx="7128726"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02769" y="2665791"/>
            <a:ext cx="923330" cy="2907694"/>
          </a:xfrm>
          <a:prstGeom prst="rect">
            <a:avLst/>
          </a:prstGeom>
          <a:noFill/>
        </p:spPr>
        <p:txBody>
          <a:bodyPr vert="eaVert" wrap="square" rtlCol="0">
            <a:spAutoFit/>
          </a:bodyPr>
          <a:lstStyle/>
          <a:p>
            <a:r>
              <a:rPr lang="zh-CN" altLang="en-US" sz="4800" b="1" dirty="0" smtClean="0">
                <a:solidFill>
                  <a:schemeClr val="bg1"/>
                </a:solidFill>
              </a:rPr>
              <a:t>无线灌溉</a:t>
            </a:r>
            <a:endParaRPr lang="zh-CN" altLang="en-US" sz="4800" b="1" dirty="0">
              <a:solidFill>
                <a:schemeClr val="bg1"/>
              </a:solidFill>
            </a:endParaRPr>
          </a:p>
        </p:txBody>
      </p:sp>
    </p:spTree>
    <p:extLst>
      <p:ext uri="{BB962C8B-B14F-4D97-AF65-F5344CB8AC3E}">
        <p14:creationId xmlns:p14="http://schemas.microsoft.com/office/powerpoint/2010/main" val="411305135"/>
      </p:ext>
    </p:extLst>
  </p:cSld>
  <p:clrMapOvr>
    <a:masterClrMapping/>
  </p:clrMapOvr>
  <p:transition spd="slow">
    <p:blinds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组合 7"/>
          <p:cNvGrpSpPr>
            <a:grpSpLocks/>
          </p:cNvGrpSpPr>
          <p:nvPr/>
        </p:nvGrpSpPr>
        <p:grpSpPr bwMode="auto">
          <a:xfrm>
            <a:off x="-21001" y="450851"/>
            <a:ext cx="8795608" cy="519113"/>
            <a:chOff x="-12700" y="587118"/>
            <a:chExt cx="6956567" cy="520091"/>
          </a:xfrm>
        </p:grpSpPr>
        <p:sp>
          <p:nvSpPr>
            <p:cNvPr id="75779" name="文本框 14"/>
            <p:cNvSpPr txBox="1">
              <a:spLocks noChangeArrowheads="1"/>
            </p:cNvSpPr>
            <p:nvPr/>
          </p:nvSpPr>
          <p:spPr bwMode="auto">
            <a:xfrm>
              <a:off x="533357" y="587118"/>
              <a:ext cx="6410510"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新知储备</a:t>
              </a:r>
              <a:endParaRPr lang="zh-CN" altLang="en-US" sz="3200" b="1">
                <a:solidFill>
                  <a:schemeClr val="bg1"/>
                </a:solidFill>
                <a:latin typeface="微软雅黑" pitchFamily="34" charset="-122"/>
                <a:ea typeface="微软雅黑" pitchFamily="34" charset="-122"/>
                <a:cs typeface="Arial" charset="0"/>
              </a:endParaRPr>
            </a:p>
          </p:txBody>
        </p:sp>
        <p:sp>
          <p:nvSpPr>
            <p:cNvPr id="10" name="矩形 9"/>
            <p:cNvSpPr/>
            <p:nvPr/>
          </p:nvSpPr>
          <p:spPr>
            <a:xfrm>
              <a:off x="-12700" y="587118"/>
              <a:ext cx="393455"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5" name="矩形 14"/>
          <p:cNvSpPr/>
          <p:nvPr/>
        </p:nvSpPr>
        <p:spPr>
          <a:xfrm>
            <a:off x="156198" y="1338263"/>
            <a:ext cx="325520" cy="519112"/>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5782" name="文本框 14"/>
          <p:cNvSpPr txBox="1">
            <a:spLocks noChangeArrowheads="1"/>
          </p:cNvSpPr>
          <p:nvPr/>
        </p:nvSpPr>
        <p:spPr bwMode="auto">
          <a:xfrm>
            <a:off x="606413" y="1337311"/>
            <a:ext cx="7957016" cy="492443"/>
          </a:xfrm>
          <a:prstGeom prst="rect">
            <a:avLst/>
          </a:prstGeom>
          <a:noFill/>
          <a:ln w="9525">
            <a:noFill/>
            <a:miter lim="800000"/>
            <a:headEnd/>
            <a:tailEnd/>
          </a:ln>
        </p:spPr>
        <p:txBody>
          <a:bodyPr wrap="square" lIns="0" tIns="0" rIns="0" bIns="0" anchor="ctr">
            <a:spAutoFit/>
          </a:bodyPr>
          <a:lstStyle/>
          <a:p>
            <a:pPr>
              <a:spcBef>
                <a:spcPct val="20000"/>
              </a:spcBef>
              <a:buFont typeface="Arial" charset="0"/>
              <a:buNone/>
            </a:pPr>
            <a:r>
              <a:rPr lang="zh-CN" altLang="en-US" sz="3200" b="1" dirty="0">
                <a:solidFill>
                  <a:schemeClr val="bg1"/>
                </a:solidFill>
                <a:latin typeface="微软雅黑" pitchFamily="34" charset="-122"/>
                <a:ea typeface="微软雅黑" pitchFamily="34" charset="-122"/>
                <a:cs typeface="Arial" charset="0"/>
              </a:rPr>
              <a:t>问题五：</a:t>
            </a:r>
            <a:r>
              <a:rPr lang="en-US" altLang="en-US" sz="3200" b="1" dirty="0">
                <a:solidFill>
                  <a:schemeClr val="bg1"/>
                </a:solidFill>
                <a:latin typeface="微软雅黑" pitchFamily="34" charset="-122"/>
                <a:ea typeface="微软雅黑" pitchFamily="34" charset="-122"/>
                <a:cs typeface="Arial" charset="0"/>
              </a:rPr>
              <a:t> ZigBee</a:t>
            </a:r>
            <a:r>
              <a:rPr lang="zh-CN" altLang="en-US" sz="3200" b="1" dirty="0">
                <a:solidFill>
                  <a:schemeClr val="bg1"/>
                </a:solidFill>
                <a:latin typeface="微软雅黑" pitchFamily="34" charset="-122"/>
                <a:ea typeface="微软雅黑" pitchFamily="34" charset="-122"/>
                <a:cs typeface="Arial" charset="0"/>
              </a:rPr>
              <a:t>技术的应用？</a:t>
            </a:r>
            <a:r>
              <a:rPr lang="en-US" altLang="zh-CN" sz="3200" b="1" dirty="0">
                <a:solidFill>
                  <a:schemeClr val="bg1"/>
                </a:solidFill>
                <a:latin typeface="微软雅黑" pitchFamily="34" charset="-122"/>
                <a:ea typeface="微软雅黑" pitchFamily="34" charset="-122"/>
                <a:cs typeface="Arial" charset="0"/>
              </a:rPr>
              <a:t>----</a:t>
            </a:r>
            <a:r>
              <a:rPr lang="zh-CN" altLang="en-US" sz="3200" b="1" dirty="0">
                <a:solidFill>
                  <a:srgbClr val="FFC000"/>
                </a:solidFill>
                <a:latin typeface="微软雅黑" pitchFamily="34" charset="-122"/>
                <a:ea typeface="微软雅黑" pitchFamily="34" charset="-122"/>
                <a:cs typeface="Arial" charset="0"/>
              </a:rPr>
              <a:t>聊一聊</a:t>
            </a:r>
          </a:p>
        </p:txBody>
      </p:sp>
      <p:sp>
        <p:nvSpPr>
          <p:cNvPr id="8" name="TextBox 7"/>
          <p:cNvSpPr txBox="1"/>
          <p:nvPr/>
        </p:nvSpPr>
        <p:spPr>
          <a:xfrm>
            <a:off x="762772" y="2244877"/>
            <a:ext cx="923330" cy="4239922"/>
          </a:xfrm>
          <a:prstGeom prst="rect">
            <a:avLst/>
          </a:prstGeom>
          <a:noFill/>
        </p:spPr>
        <p:txBody>
          <a:bodyPr vert="eaVert" wrap="square" rtlCol="0">
            <a:spAutoFit/>
          </a:bodyPr>
          <a:lstStyle/>
          <a:p>
            <a:r>
              <a:rPr lang="zh-CN" altLang="en-US" sz="4800" b="1" dirty="0" smtClean="0">
                <a:solidFill>
                  <a:schemeClr val="bg1"/>
                </a:solidFill>
              </a:rPr>
              <a:t>物流实时跟踪</a:t>
            </a:r>
            <a:endParaRPr lang="zh-CN" altLang="en-US" sz="4800" b="1" dirty="0">
              <a:solidFill>
                <a:schemeClr val="bg1"/>
              </a:solidFill>
            </a:endParaRPr>
          </a:p>
        </p:txBody>
      </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748" r="48636" b="34533"/>
          <a:stretch/>
        </p:blipFill>
        <p:spPr bwMode="auto">
          <a:xfrm>
            <a:off x="1831989" y="1988003"/>
            <a:ext cx="3940368" cy="2888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216" t="47001"/>
          <a:stretch/>
        </p:blipFill>
        <p:spPr bwMode="auto">
          <a:xfrm>
            <a:off x="5856363" y="3643085"/>
            <a:ext cx="4072378" cy="3079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7967436"/>
      </p:ext>
    </p:extLst>
  </p:cSld>
  <p:clrMapOvr>
    <a:masterClrMapping/>
  </p:clrMapOvr>
  <p:transition spd="slow">
    <p:blinds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组合 7"/>
          <p:cNvGrpSpPr>
            <a:grpSpLocks/>
          </p:cNvGrpSpPr>
          <p:nvPr/>
        </p:nvGrpSpPr>
        <p:grpSpPr bwMode="auto">
          <a:xfrm>
            <a:off x="-21001" y="450851"/>
            <a:ext cx="8795608" cy="519113"/>
            <a:chOff x="-12700" y="587118"/>
            <a:chExt cx="6956567" cy="520091"/>
          </a:xfrm>
        </p:grpSpPr>
        <p:sp>
          <p:nvSpPr>
            <p:cNvPr id="75779" name="文本框 14"/>
            <p:cNvSpPr txBox="1">
              <a:spLocks noChangeArrowheads="1"/>
            </p:cNvSpPr>
            <p:nvPr/>
          </p:nvSpPr>
          <p:spPr bwMode="auto">
            <a:xfrm>
              <a:off x="533357" y="587118"/>
              <a:ext cx="6410510"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新知储备</a:t>
              </a:r>
              <a:endParaRPr lang="zh-CN" altLang="en-US" sz="3200" b="1">
                <a:solidFill>
                  <a:schemeClr val="bg1"/>
                </a:solidFill>
                <a:latin typeface="微软雅黑" pitchFamily="34" charset="-122"/>
                <a:ea typeface="微软雅黑" pitchFamily="34" charset="-122"/>
                <a:cs typeface="Arial" charset="0"/>
              </a:endParaRPr>
            </a:p>
          </p:txBody>
        </p:sp>
        <p:sp>
          <p:nvSpPr>
            <p:cNvPr id="10" name="矩形 9"/>
            <p:cNvSpPr/>
            <p:nvPr/>
          </p:nvSpPr>
          <p:spPr>
            <a:xfrm>
              <a:off x="-12700" y="587118"/>
              <a:ext cx="393455"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5" name="矩形 14"/>
          <p:cNvSpPr/>
          <p:nvPr/>
        </p:nvSpPr>
        <p:spPr>
          <a:xfrm>
            <a:off x="156198" y="1338263"/>
            <a:ext cx="325520" cy="519112"/>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5782" name="文本框 14"/>
          <p:cNvSpPr txBox="1">
            <a:spLocks noChangeArrowheads="1"/>
          </p:cNvSpPr>
          <p:nvPr/>
        </p:nvSpPr>
        <p:spPr bwMode="auto">
          <a:xfrm>
            <a:off x="606413" y="1337311"/>
            <a:ext cx="7884444" cy="492443"/>
          </a:xfrm>
          <a:prstGeom prst="rect">
            <a:avLst/>
          </a:prstGeom>
          <a:noFill/>
          <a:ln w="9525">
            <a:noFill/>
            <a:miter lim="800000"/>
            <a:headEnd/>
            <a:tailEnd/>
          </a:ln>
        </p:spPr>
        <p:txBody>
          <a:bodyPr wrap="square" lIns="0" tIns="0" rIns="0" bIns="0" anchor="ctr">
            <a:spAutoFit/>
          </a:bodyPr>
          <a:lstStyle/>
          <a:p>
            <a:pPr>
              <a:spcBef>
                <a:spcPct val="20000"/>
              </a:spcBef>
              <a:buFont typeface="Arial" charset="0"/>
              <a:buNone/>
            </a:pPr>
            <a:r>
              <a:rPr lang="zh-CN" altLang="en-US" sz="3200" b="1" dirty="0">
                <a:solidFill>
                  <a:schemeClr val="bg1"/>
                </a:solidFill>
                <a:latin typeface="微软雅黑" pitchFamily="34" charset="-122"/>
                <a:ea typeface="微软雅黑" pitchFamily="34" charset="-122"/>
                <a:cs typeface="Arial" charset="0"/>
              </a:rPr>
              <a:t>问题五：</a:t>
            </a:r>
            <a:r>
              <a:rPr lang="en-US" altLang="en-US" sz="3200" b="1" dirty="0">
                <a:solidFill>
                  <a:schemeClr val="bg1"/>
                </a:solidFill>
                <a:latin typeface="微软雅黑" pitchFamily="34" charset="-122"/>
                <a:ea typeface="微软雅黑" pitchFamily="34" charset="-122"/>
                <a:cs typeface="Arial" charset="0"/>
              </a:rPr>
              <a:t> ZigBee</a:t>
            </a:r>
            <a:r>
              <a:rPr lang="zh-CN" altLang="en-US" sz="3200" b="1" dirty="0">
                <a:solidFill>
                  <a:schemeClr val="bg1"/>
                </a:solidFill>
                <a:latin typeface="微软雅黑" pitchFamily="34" charset="-122"/>
                <a:ea typeface="微软雅黑" pitchFamily="34" charset="-122"/>
                <a:cs typeface="Arial" charset="0"/>
              </a:rPr>
              <a:t>技术的应用？</a:t>
            </a:r>
            <a:r>
              <a:rPr lang="en-US" altLang="zh-CN" sz="3200" b="1" dirty="0">
                <a:solidFill>
                  <a:schemeClr val="bg1"/>
                </a:solidFill>
                <a:latin typeface="微软雅黑" pitchFamily="34" charset="-122"/>
                <a:ea typeface="微软雅黑" pitchFamily="34" charset="-122"/>
                <a:cs typeface="Arial" charset="0"/>
              </a:rPr>
              <a:t>----</a:t>
            </a:r>
            <a:r>
              <a:rPr lang="zh-CN" altLang="en-US" sz="3200" b="1" dirty="0">
                <a:solidFill>
                  <a:srgbClr val="FFC000"/>
                </a:solidFill>
                <a:latin typeface="微软雅黑" pitchFamily="34" charset="-122"/>
                <a:ea typeface="微软雅黑" pitchFamily="34" charset="-122"/>
                <a:cs typeface="Arial" charset="0"/>
              </a:rPr>
              <a:t>聊一聊</a:t>
            </a:r>
          </a:p>
        </p:txBody>
      </p:sp>
      <p:sp>
        <p:nvSpPr>
          <p:cNvPr id="8" name="TextBox 7"/>
          <p:cNvSpPr txBox="1"/>
          <p:nvPr/>
        </p:nvSpPr>
        <p:spPr>
          <a:xfrm>
            <a:off x="766905" y="2046578"/>
            <a:ext cx="1046440" cy="4239922"/>
          </a:xfrm>
          <a:prstGeom prst="rect">
            <a:avLst/>
          </a:prstGeom>
          <a:noFill/>
        </p:spPr>
        <p:txBody>
          <a:bodyPr vert="eaVert" wrap="square" rtlCol="0">
            <a:spAutoFit/>
          </a:bodyPr>
          <a:lstStyle/>
          <a:p>
            <a:r>
              <a:rPr lang="zh-CN" altLang="en-US" sz="2800" b="1" dirty="0" smtClean="0">
                <a:solidFill>
                  <a:schemeClr val="bg1"/>
                </a:solidFill>
              </a:rPr>
              <a:t>基于</a:t>
            </a:r>
            <a:r>
              <a:rPr lang="en-US" altLang="zh-CN" sz="2800" b="1" dirty="0" smtClean="0">
                <a:solidFill>
                  <a:schemeClr val="bg1"/>
                </a:solidFill>
              </a:rPr>
              <a:t>ZigBee</a:t>
            </a:r>
            <a:r>
              <a:rPr lang="zh-CN" altLang="en-US" sz="2800" b="1" dirty="0" smtClean="0">
                <a:solidFill>
                  <a:schemeClr val="bg1"/>
                </a:solidFill>
              </a:rPr>
              <a:t>技术的考场手机定位检测系统</a:t>
            </a:r>
            <a:endParaRPr lang="zh-CN" altLang="en-US" sz="2800" b="1" dirty="0">
              <a:solidFill>
                <a:schemeClr val="bg1"/>
              </a:solidFill>
            </a:endParaRPr>
          </a:p>
        </p:txBody>
      </p:sp>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07" t="22500" r="3128"/>
          <a:stretch/>
        </p:blipFill>
        <p:spPr bwMode="auto">
          <a:xfrm>
            <a:off x="2604162" y="1951976"/>
            <a:ext cx="6588409" cy="478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1293565"/>
      </p:ext>
    </p:extLst>
  </p:cSld>
  <p:clrMapOvr>
    <a:masterClrMapping/>
  </p:clrMapOvr>
  <p:transition spd="slow">
    <p:blinds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5" name="组合 13"/>
          <p:cNvGrpSpPr>
            <a:grpSpLocks/>
          </p:cNvGrpSpPr>
          <p:nvPr/>
        </p:nvGrpSpPr>
        <p:grpSpPr bwMode="auto">
          <a:xfrm>
            <a:off x="-10501" y="587376"/>
            <a:ext cx="2268141" cy="519113"/>
            <a:chOff x="-12700" y="587118"/>
            <a:chExt cx="2742648" cy="520091"/>
          </a:xfrm>
        </p:grpSpPr>
        <p:sp>
          <p:nvSpPr>
            <p:cNvPr id="67592" name="文本框 14"/>
            <p:cNvSpPr txBox="1">
              <a:spLocks noChangeArrowheads="1"/>
            </p:cNvSpPr>
            <p:nvPr/>
          </p:nvSpPr>
          <p:spPr bwMode="auto">
            <a:xfrm>
              <a:off x="596349" y="600942"/>
              <a:ext cx="2133599"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课堂总结</a:t>
              </a:r>
            </a:p>
          </p:txBody>
        </p:sp>
        <p:sp>
          <p:nvSpPr>
            <p:cNvPr id="16" name="矩形 15"/>
            <p:cNvSpPr/>
            <p:nvPr/>
          </p:nvSpPr>
          <p:spPr>
            <a:xfrm>
              <a:off x="-12700" y="587118"/>
              <a:ext cx="393621"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20" name="Text Placeholder 3"/>
          <p:cNvSpPr txBox="1">
            <a:spLocks/>
          </p:cNvSpPr>
          <p:nvPr/>
        </p:nvSpPr>
        <p:spPr>
          <a:xfrm>
            <a:off x="493531" y="1855630"/>
            <a:ext cx="9227072" cy="984885"/>
          </a:xfrm>
          <a:prstGeom prst="rect">
            <a:avLst/>
          </a:prstGeom>
        </p:spPr>
        <p:txBody>
          <a:bodyPr wrap="squar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fontAlgn="auto">
              <a:spcBef>
                <a:spcPts val="1200"/>
              </a:spcBef>
              <a:spcAft>
                <a:spcPts val="1200"/>
              </a:spcAft>
              <a:buFont typeface="Arial" pitchFamily="34" charset="0"/>
              <a:buNone/>
              <a:defRPr/>
            </a:pPr>
            <a:r>
              <a:rPr lang="en-US" sz="3200" b="0" spc="90" dirty="0" smtClean="0">
                <a:solidFill>
                  <a:schemeClr val="bg1"/>
                </a:solidFill>
                <a:latin typeface="华文细黑" pitchFamily="2" charset="-122"/>
                <a:ea typeface="华文细黑" pitchFamily="2" charset="-122"/>
                <a:cs typeface="Arial" panose="020B0604020202020204" pitchFamily="34" charset="0"/>
              </a:rPr>
              <a:t>1</a:t>
            </a:r>
            <a:r>
              <a:rPr lang="zh-CN" altLang="en-US" sz="3200" b="0" spc="90" dirty="0" smtClean="0">
                <a:solidFill>
                  <a:schemeClr val="bg1"/>
                </a:solidFill>
                <a:latin typeface="华文细黑" pitchFamily="2" charset="-122"/>
                <a:ea typeface="华文细黑" pitchFamily="2" charset="-122"/>
                <a:cs typeface="Arial" panose="020B0604020202020204" pitchFamily="34" charset="0"/>
              </a:rPr>
              <a:t>、</a:t>
            </a:r>
            <a:r>
              <a:rPr lang="en-US" altLang="zh-CN" sz="3200" b="0" spc="90" dirty="0" smtClean="0">
                <a:solidFill>
                  <a:schemeClr val="bg1"/>
                </a:solidFill>
                <a:latin typeface="华文细黑" pitchFamily="2" charset="-122"/>
                <a:ea typeface="华文细黑" pitchFamily="2" charset="-122"/>
                <a:cs typeface="Arial" panose="020B0604020202020204" pitchFamily="34" charset="0"/>
              </a:rPr>
              <a:t>ZigBee</a:t>
            </a:r>
            <a:r>
              <a:rPr lang="zh-CN" altLang="en-US" sz="3200" b="0" spc="90" dirty="0" smtClean="0">
                <a:solidFill>
                  <a:schemeClr val="bg1"/>
                </a:solidFill>
                <a:latin typeface="华文细黑" pitchFamily="2" charset="-122"/>
                <a:ea typeface="华文细黑" pitchFamily="2" charset="-122"/>
                <a:cs typeface="Arial" panose="020B0604020202020204" pitchFamily="34" charset="0"/>
              </a:rPr>
              <a:t>技术的概念</a:t>
            </a:r>
            <a:r>
              <a:rPr lang="en-US" altLang="zh-CN" sz="3200" b="0" spc="90" dirty="0" smtClean="0">
                <a:solidFill>
                  <a:schemeClr val="bg1"/>
                </a:solidFill>
                <a:latin typeface="华文细黑" pitchFamily="2" charset="-122"/>
                <a:ea typeface="华文细黑" pitchFamily="2" charset="-122"/>
                <a:cs typeface="Arial" panose="020B0604020202020204" pitchFamily="34" charset="0"/>
              </a:rPr>
              <a:t>      </a:t>
            </a:r>
            <a:r>
              <a:rPr lang="zh-CN" altLang="en-US" sz="3200" b="0" spc="90" dirty="0" smtClean="0">
                <a:solidFill>
                  <a:schemeClr val="bg1"/>
                </a:solidFill>
                <a:latin typeface="华文细黑" pitchFamily="2" charset="-122"/>
                <a:ea typeface="华文细黑" pitchFamily="2" charset="-122"/>
                <a:cs typeface="Arial" panose="020B0604020202020204" pitchFamily="34" charset="0"/>
              </a:rPr>
              <a:t>体验</a:t>
            </a:r>
            <a:r>
              <a:rPr lang="en-US" altLang="zh-CN" sz="3200" b="0" spc="90" dirty="0" smtClean="0">
                <a:solidFill>
                  <a:schemeClr val="bg1"/>
                </a:solidFill>
                <a:latin typeface="华文细黑" pitchFamily="2" charset="-122"/>
                <a:ea typeface="华文细黑" pitchFamily="2" charset="-122"/>
                <a:cs typeface="Arial" panose="020B0604020202020204" pitchFamily="34" charset="0"/>
              </a:rPr>
              <a:t>——</a:t>
            </a:r>
            <a:r>
              <a:rPr lang="zh-CN" altLang="en-US" sz="3200" b="0" spc="90" dirty="0" smtClean="0">
                <a:solidFill>
                  <a:schemeClr val="bg1"/>
                </a:solidFill>
                <a:latin typeface="华文细黑" pitchFamily="2" charset="-122"/>
                <a:ea typeface="华文细黑" pitchFamily="2" charset="-122"/>
                <a:cs typeface="Arial" panose="020B0604020202020204" pitchFamily="34" charset="0"/>
              </a:rPr>
              <a:t>认识（身边的</a:t>
            </a:r>
            <a:r>
              <a:rPr lang="en-US" altLang="zh-CN" sz="3200" b="0" spc="90" dirty="0" smtClean="0">
                <a:solidFill>
                  <a:schemeClr val="bg1"/>
                </a:solidFill>
                <a:latin typeface="华文细黑" pitchFamily="2" charset="-122"/>
                <a:ea typeface="华文细黑" pitchFamily="2" charset="-122"/>
                <a:cs typeface="Arial" panose="020B0604020202020204" pitchFamily="34" charset="0"/>
              </a:rPr>
              <a:t>ZigBee</a:t>
            </a:r>
            <a:r>
              <a:rPr lang="zh-CN" altLang="en-US" sz="3200" b="0" spc="90" dirty="0" smtClean="0">
                <a:solidFill>
                  <a:schemeClr val="bg1"/>
                </a:solidFill>
                <a:latin typeface="华文细黑" pitchFamily="2" charset="-122"/>
                <a:ea typeface="华文细黑" pitchFamily="2" charset="-122"/>
                <a:cs typeface="Arial" panose="020B0604020202020204" pitchFamily="34" charset="0"/>
              </a:rPr>
              <a:t>）</a:t>
            </a:r>
            <a:endParaRPr lang="en-US" altLang="zh-CN" sz="3200" b="0" spc="90" dirty="0" smtClean="0">
              <a:solidFill>
                <a:schemeClr val="bg1"/>
              </a:solidFill>
              <a:latin typeface="华文细黑" pitchFamily="2" charset="-122"/>
              <a:ea typeface="华文细黑" pitchFamily="2" charset="-122"/>
              <a:cs typeface="Arial" panose="020B0604020202020204" pitchFamily="34" charset="0"/>
            </a:endParaRPr>
          </a:p>
        </p:txBody>
      </p:sp>
      <p:sp>
        <p:nvSpPr>
          <p:cNvPr id="2" name="矩形 1"/>
          <p:cNvSpPr/>
          <p:nvPr/>
        </p:nvSpPr>
        <p:spPr>
          <a:xfrm>
            <a:off x="459404" y="2906714"/>
            <a:ext cx="5611286" cy="585787"/>
          </a:xfrm>
          <a:prstGeom prst="rect">
            <a:avLst/>
          </a:prstGeom>
        </p:spPr>
        <p:txBody>
          <a:bodyPr>
            <a:spAutoFit/>
          </a:bodyPr>
          <a:lstStyle/>
          <a:p>
            <a:pPr fontAlgn="auto">
              <a:spcBef>
                <a:spcPts val="1200"/>
              </a:spcBef>
              <a:spcAft>
                <a:spcPts val="1200"/>
              </a:spcAft>
              <a:defRPr/>
            </a:pPr>
            <a:r>
              <a:rPr lang="en-US" altLang="zh-CN" sz="3200" spc="90" dirty="0">
                <a:solidFill>
                  <a:schemeClr val="bg1"/>
                </a:solidFill>
                <a:latin typeface="华文细黑" pitchFamily="2" charset="-122"/>
                <a:ea typeface="华文细黑" pitchFamily="2" charset="-122"/>
                <a:cs typeface="Arial" panose="020B0604020202020204" pitchFamily="34" charset="0"/>
              </a:rPr>
              <a:t>2</a:t>
            </a:r>
            <a:r>
              <a:rPr lang="zh-CN" altLang="en-US" sz="3200" spc="90" dirty="0" smtClean="0">
                <a:solidFill>
                  <a:schemeClr val="bg1"/>
                </a:solidFill>
                <a:latin typeface="华文细黑" pitchFamily="2" charset="-122"/>
                <a:ea typeface="华文细黑" pitchFamily="2" charset="-122"/>
                <a:cs typeface="Arial" panose="020B0604020202020204" pitchFamily="34" charset="0"/>
              </a:rPr>
              <a:t>、</a:t>
            </a:r>
            <a:r>
              <a:rPr lang="en-US" altLang="zh-CN" sz="3200" spc="90" dirty="0" smtClean="0">
                <a:solidFill>
                  <a:schemeClr val="bg1"/>
                </a:solidFill>
                <a:latin typeface="华文细黑" pitchFamily="2" charset="-122"/>
                <a:ea typeface="华文细黑" pitchFamily="2" charset="-122"/>
                <a:cs typeface="Arial" panose="020B0604020202020204" pitchFamily="34" charset="0"/>
              </a:rPr>
              <a:t>ZigBee</a:t>
            </a:r>
            <a:r>
              <a:rPr lang="zh-CN" altLang="en-US" sz="3200" spc="90" dirty="0" smtClean="0">
                <a:solidFill>
                  <a:schemeClr val="bg1"/>
                </a:solidFill>
                <a:latin typeface="华文细黑" pitchFamily="2" charset="-122"/>
                <a:ea typeface="华文细黑" pitchFamily="2" charset="-122"/>
                <a:cs typeface="Arial" panose="020B0604020202020204" pitchFamily="34" charset="0"/>
              </a:rPr>
              <a:t>的来源、优点</a:t>
            </a:r>
            <a:endParaRPr lang="en-US" altLang="zh-CN" sz="3200" spc="90" dirty="0">
              <a:solidFill>
                <a:schemeClr val="bg1"/>
              </a:solidFill>
              <a:latin typeface="华文细黑" pitchFamily="2" charset="-122"/>
              <a:ea typeface="华文细黑" pitchFamily="2" charset="-122"/>
              <a:cs typeface="Arial" panose="020B0604020202020204" pitchFamily="34" charset="0"/>
            </a:endParaRPr>
          </a:p>
        </p:txBody>
      </p:sp>
      <p:sp>
        <p:nvSpPr>
          <p:cNvPr id="12" name="矩形 11"/>
          <p:cNvSpPr/>
          <p:nvPr/>
        </p:nvSpPr>
        <p:spPr>
          <a:xfrm>
            <a:off x="459404" y="3711575"/>
            <a:ext cx="5611286" cy="585788"/>
          </a:xfrm>
          <a:prstGeom prst="rect">
            <a:avLst/>
          </a:prstGeom>
        </p:spPr>
        <p:txBody>
          <a:bodyPr>
            <a:spAutoFit/>
          </a:bodyPr>
          <a:lstStyle/>
          <a:p>
            <a:pPr fontAlgn="auto">
              <a:spcBef>
                <a:spcPts val="1200"/>
              </a:spcBef>
              <a:spcAft>
                <a:spcPts val="1200"/>
              </a:spcAft>
              <a:defRPr/>
            </a:pPr>
            <a:r>
              <a:rPr lang="en-US" altLang="zh-CN" sz="3200" spc="90" dirty="0">
                <a:solidFill>
                  <a:schemeClr val="bg1"/>
                </a:solidFill>
                <a:latin typeface="华文细黑" pitchFamily="2" charset="-122"/>
                <a:ea typeface="华文细黑" pitchFamily="2" charset="-122"/>
                <a:cs typeface="Arial" panose="020B0604020202020204" pitchFamily="34" charset="0"/>
              </a:rPr>
              <a:t>3</a:t>
            </a:r>
            <a:r>
              <a:rPr lang="zh-CN" altLang="en-US" sz="3200" spc="90" dirty="0" smtClean="0">
                <a:solidFill>
                  <a:schemeClr val="bg1"/>
                </a:solidFill>
                <a:latin typeface="华文细黑" pitchFamily="2" charset="-122"/>
                <a:ea typeface="华文细黑" pitchFamily="2" charset="-122"/>
                <a:cs typeface="Arial" panose="020B0604020202020204" pitchFamily="34" charset="0"/>
              </a:rPr>
              <a:t>、</a:t>
            </a:r>
            <a:r>
              <a:rPr lang="en-US" altLang="zh-CN" sz="3200" spc="90" dirty="0" smtClean="0">
                <a:solidFill>
                  <a:schemeClr val="bg1"/>
                </a:solidFill>
                <a:latin typeface="华文细黑" pitchFamily="2" charset="-122"/>
                <a:ea typeface="华文细黑" pitchFamily="2" charset="-122"/>
                <a:cs typeface="Arial" panose="020B0604020202020204" pitchFamily="34" charset="0"/>
              </a:rPr>
              <a:t> ZigBee</a:t>
            </a:r>
            <a:r>
              <a:rPr lang="zh-CN" altLang="en-US" sz="3200" spc="90" dirty="0" smtClean="0">
                <a:solidFill>
                  <a:schemeClr val="bg1"/>
                </a:solidFill>
                <a:latin typeface="华文细黑" pitchFamily="2" charset="-122"/>
                <a:ea typeface="华文细黑" pitchFamily="2" charset="-122"/>
                <a:cs typeface="Arial" panose="020B0604020202020204" pitchFamily="34" charset="0"/>
              </a:rPr>
              <a:t>技术组网</a:t>
            </a:r>
            <a:endParaRPr lang="en-US" altLang="zh-CN" sz="3200" spc="90" dirty="0">
              <a:solidFill>
                <a:schemeClr val="bg1"/>
              </a:solidFill>
              <a:latin typeface="华文细黑" pitchFamily="2" charset="-122"/>
              <a:ea typeface="华文细黑" pitchFamily="2" charset="-122"/>
              <a:cs typeface="Arial" panose="020B0604020202020204" pitchFamily="34" charset="0"/>
            </a:endParaRPr>
          </a:p>
        </p:txBody>
      </p:sp>
      <p:sp>
        <p:nvSpPr>
          <p:cNvPr id="13" name="Text Placeholder 3"/>
          <p:cNvSpPr txBox="1">
            <a:spLocks/>
          </p:cNvSpPr>
          <p:nvPr/>
        </p:nvSpPr>
        <p:spPr>
          <a:xfrm>
            <a:off x="526346" y="4383565"/>
            <a:ext cx="4258014" cy="984885"/>
          </a:xfrm>
          <a:prstGeom prst="rect">
            <a:avLst/>
          </a:prstGeom>
        </p:spPr>
        <p:txBody>
          <a:bodyPr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fontAlgn="auto">
              <a:spcBef>
                <a:spcPts val="1200"/>
              </a:spcBef>
              <a:spcAft>
                <a:spcPts val="1200"/>
              </a:spcAft>
              <a:defRPr/>
            </a:pPr>
            <a:r>
              <a:rPr lang="en-US" sz="3200" b="0" spc="90" dirty="0" smtClean="0">
                <a:solidFill>
                  <a:schemeClr val="bg1"/>
                </a:solidFill>
                <a:latin typeface="华文细黑" pitchFamily="2" charset="-122"/>
                <a:ea typeface="华文细黑" pitchFamily="2" charset="-122"/>
                <a:cs typeface="Arial" panose="020B0604020202020204" pitchFamily="34" charset="0"/>
              </a:rPr>
              <a:t>4</a:t>
            </a:r>
            <a:r>
              <a:rPr lang="zh-CN" altLang="en-US" sz="3200" b="0" spc="90" dirty="0" smtClean="0">
                <a:solidFill>
                  <a:schemeClr val="bg1"/>
                </a:solidFill>
                <a:latin typeface="华文细黑" pitchFamily="2" charset="-122"/>
                <a:ea typeface="华文细黑" pitchFamily="2" charset="-122"/>
                <a:cs typeface="Arial" panose="020B0604020202020204" pitchFamily="34" charset="0"/>
              </a:rPr>
              <a:t>、</a:t>
            </a:r>
            <a:r>
              <a:rPr lang="en-US" altLang="zh-CN" sz="3200" b="0" spc="90" dirty="0" smtClean="0">
                <a:solidFill>
                  <a:schemeClr val="bg1"/>
                </a:solidFill>
                <a:latin typeface="华文细黑" pitchFamily="2" charset="-122"/>
                <a:ea typeface="华文细黑" pitchFamily="2" charset="-122"/>
                <a:cs typeface="Arial" panose="020B0604020202020204" pitchFamily="34" charset="0"/>
              </a:rPr>
              <a:t> ZigBee</a:t>
            </a:r>
            <a:r>
              <a:rPr lang="zh-CN" altLang="en-US" sz="3200" b="0" spc="90" dirty="0" smtClean="0">
                <a:solidFill>
                  <a:schemeClr val="bg1"/>
                </a:solidFill>
                <a:latin typeface="华文细黑" pitchFamily="2" charset="-122"/>
                <a:ea typeface="华文细黑" pitchFamily="2" charset="-122"/>
                <a:cs typeface="Arial" panose="020B0604020202020204" pitchFamily="34" charset="0"/>
              </a:rPr>
              <a:t>技术的</a:t>
            </a:r>
            <a:r>
              <a:rPr lang="zh-CN" altLang="en-US" sz="3200" b="0" spc="90" dirty="0">
                <a:solidFill>
                  <a:schemeClr val="bg1"/>
                </a:solidFill>
                <a:latin typeface="华文细黑" pitchFamily="2" charset="-122"/>
                <a:ea typeface="华文细黑" pitchFamily="2" charset="-122"/>
                <a:cs typeface="Arial" panose="020B0604020202020204" pitchFamily="34" charset="0"/>
              </a:rPr>
              <a:t>典型应用</a:t>
            </a:r>
            <a:endParaRPr lang="en-US" altLang="zh-CN" sz="3200" b="0" spc="90" dirty="0">
              <a:solidFill>
                <a:schemeClr val="bg1"/>
              </a:solidFill>
              <a:latin typeface="华文细黑" pitchFamily="2" charset="-122"/>
              <a:ea typeface="华文细黑" pitchFamily="2" charset="-122"/>
              <a:cs typeface="Arial" panose="020B0604020202020204" pitchFamily="34" charset="0"/>
            </a:endParaRPr>
          </a:p>
        </p:txBody>
      </p:sp>
      <p:pic>
        <p:nvPicPr>
          <p:cNvPr id="4097" name="Picture 1"/>
          <p:cNvPicPr>
            <a:picLocks noChangeAspect="1" noChangeArrowheads="1"/>
          </p:cNvPicPr>
          <p:nvPr/>
        </p:nvPicPr>
        <p:blipFill>
          <a:blip r:embed="rId2"/>
          <a:srcRect/>
          <a:stretch>
            <a:fillRect/>
          </a:stretch>
        </p:blipFill>
        <p:spPr bwMode="auto">
          <a:xfrm>
            <a:off x="8820544" y="4949369"/>
            <a:ext cx="1200075" cy="1821543"/>
          </a:xfrm>
          <a:prstGeom prst="rect">
            <a:avLst/>
          </a:prstGeom>
          <a:noFill/>
          <a:ln w="9525">
            <a:noFill/>
            <a:miter lim="800000"/>
            <a:headEnd/>
            <a:tailEnd/>
          </a:ln>
          <a:effectLst/>
        </p:spPr>
      </p:pic>
      <p:pic>
        <p:nvPicPr>
          <p:cNvPr id="4098" name="Picture 2"/>
          <p:cNvPicPr>
            <a:picLocks noChangeAspect="1" noChangeArrowheads="1"/>
          </p:cNvPicPr>
          <p:nvPr/>
        </p:nvPicPr>
        <p:blipFill>
          <a:blip r:embed="rId3"/>
          <a:srcRect/>
          <a:stretch>
            <a:fillRect/>
          </a:stretch>
        </p:blipFill>
        <p:spPr bwMode="auto">
          <a:xfrm>
            <a:off x="8428272" y="87085"/>
            <a:ext cx="1568347" cy="1683229"/>
          </a:xfrm>
          <a:prstGeom prst="rect">
            <a:avLst/>
          </a:prstGeom>
          <a:noFill/>
          <a:ln w="9525">
            <a:noFill/>
            <a:miter lim="800000"/>
            <a:headEnd/>
            <a:tailEnd/>
          </a:ln>
          <a:effectLst/>
        </p:spPr>
      </p:pic>
    </p:spTree>
  </p:cSld>
  <p:clrMapOvr>
    <a:masterClrMapping/>
  </p:clrMapOvr>
  <p:transition spd="slow">
    <p:blinds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09" name="组合 13"/>
          <p:cNvGrpSpPr>
            <a:grpSpLocks/>
          </p:cNvGrpSpPr>
          <p:nvPr/>
        </p:nvGrpSpPr>
        <p:grpSpPr bwMode="auto">
          <a:xfrm>
            <a:off x="-10500" y="587376"/>
            <a:ext cx="5733355" cy="519113"/>
            <a:chOff x="-12700" y="587118"/>
            <a:chExt cx="6934494" cy="520091"/>
          </a:xfrm>
        </p:grpSpPr>
        <p:sp>
          <p:nvSpPr>
            <p:cNvPr id="68615" name="文本框 14"/>
            <p:cNvSpPr txBox="1">
              <a:spLocks noChangeArrowheads="1"/>
            </p:cNvSpPr>
            <p:nvPr/>
          </p:nvSpPr>
          <p:spPr bwMode="auto">
            <a:xfrm>
              <a:off x="596347" y="600942"/>
              <a:ext cx="6325447"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zh-CN" sz="3200" b="1">
                  <a:solidFill>
                    <a:srgbClr val="FFC000"/>
                  </a:solidFill>
                  <a:latin typeface="微软雅黑" pitchFamily="34" charset="-122"/>
                  <a:ea typeface="微软雅黑" pitchFamily="34" charset="-122"/>
                  <a:cs typeface="Arial" charset="0"/>
                </a:rPr>
                <a:t>作业</a:t>
              </a:r>
              <a:endParaRPr lang="zh-CN" altLang="en-US" sz="3200" b="1">
                <a:solidFill>
                  <a:schemeClr val="bg1"/>
                </a:solidFill>
                <a:latin typeface="微软雅黑" pitchFamily="34" charset="-122"/>
                <a:ea typeface="微软雅黑" pitchFamily="34" charset="-122"/>
                <a:cs typeface="Arial" charset="0"/>
              </a:endParaRPr>
            </a:p>
          </p:txBody>
        </p:sp>
        <p:sp>
          <p:nvSpPr>
            <p:cNvPr id="16" name="矩形 15"/>
            <p:cNvSpPr/>
            <p:nvPr/>
          </p:nvSpPr>
          <p:spPr>
            <a:xfrm>
              <a:off x="-12700" y="587118"/>
              <a:ext cx="393717"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68610" name="矩形 1"/>
          <p:cNvSpPr>
            <a:spLocks noChangeArrowheads="1"/>
          </p:cNvSpPr>
          <p:nvPr/>
        </p:nvSpPr>
        <p:spPr bwMode="auto">
          <a:xfrm>
            <a:off x="493531" y="1552576"/>
            <a:ext cx="7594971" cy="1384995"/>
          </a:xfrm>
          <a:prstGeom prst="rect">
            <a:avLst/>
          </a:prstGeom>
          <a:noFill/>
          <a:ln w="9525">
            <a:noFill/>
            <a:miter lim="800000"/>
            <a:headEnd/>
            <a:tailEnd/>
          </a:ln>
        </p:spPr>
        <p:txBody>
          <a:bodyPr wrap="square">
            <a:spAutoFit/>
          </a:bodyPr>
          <a:lstStyle/>
          <a:p>
            <a:pPr>
              <a:lnSpc>
                <a:spcPct val="150000"/>
              </a:lnSpc>
            </a:pPr>
            <a:r>
              <a:rPr lang="en-US" altLang="zh-CN" sz="2800" b="1" dirty="0" smtClean="0">
                <a:solidFill>
                  <a:schemeClr val="bg1"/>
                </a:solidFill>
                <a:latin typeface="Calibri" pitchFamily="34" charset="0"/>
              </a:rPr>
              <a:t>1.</a:t>
            </a:r>
            <a:r>
              <a:rPr lang="zh-CN" altLang="en-US" sz="2800" b="1" dirty="0" smtClean="0">
                <a:solidFill>
                  <a:schemeClr val="bg1"/>
                </a:solidFill>
                <a:latin typeface="Calibri" pitchFamily="34" charset="0"/>
              </a:rPr>
              <a:t>查阅资料，了解</a:t>
            </a:r>
            <a:r>
              <a:rPr lang="en-US" altLang="zh-CN" sz="2800" b="1" dirty="0" smtClean="0">
                <a:solidFill>
                  <a:schemeClr val="bg1"/>
                </a:solidFill>
                <a:latin typeface="Calibri" pitchFamily="34" charset="0"/>
              </a:rPr>
              <a:t>ZigBee</a:t>
            </a:r>
            <a:r>
              <a:rPr lang="zh-CN" altLang="en-US" sz="2800" b="1" dirty="0" smtClean="0">
                <a:solidFill>
                  <a:schemeClr val="bg1"/>
                </a:solidFill>
                <a:latin typeface="Calibri" pitchFamily="34" charset="0"/>
              </a:rPr>
              <a:t>的概念，认识</a:t>
            </a:r>
            <a:r>
              <a:rPr lang="en-US" altLang="zh-CN" sz="2800" b="1" dirty="0" smtClean="0">
                <a:solidFill>
                  <a:schemeClr val="bg1"/>
                </a:solidFill>
                <a:latin typeface="Calibri" pitchFamily="34" charset="0"/>
              </a:rPr>
              <a:t>ZigBee</a:t>
            </a:r>
            <a:r>
              <a:rPr lang="zh-CN" altLang="en-US" sz="2800" b="1" dirty="0" smtClean="0">
                <a:solidFill>
                  <a:schemeClr val="bg1"/>
                </a:solidFill>
                <a:latin typeface="Calibri" pitchFamily="34" charset="0"/>
              </a:rPr>
              <a:t>技术的优势，了解</a:t>
            </a:r>
            <a:r>
              <a:rPr lang="en-US" altLang="zh-CN" sz="2800" b="1" dirty="0" smtClean="0">
                <a:solidFill>
                  <a:schemeClr val="bg1"/>
                </a:solidFill>
                <a:latin typeface="Calibri" pitchFamily="34" charset="0"/>
              </a:rPr>
              <a:t>ZigBee</a:t>
            </a:r>
            <a:r>
              <a:rPr lang="zh-CN" altLang="en-US" sz="2800" b="1" dirty="0" smtClean="0">
                <a:solidFill>
                  <a:schemeClr val="bg1"/>
                </a:solidFill>
                <a:latin typeface="Calibri" pitchFamily="34" charset="0"/>
              </a:rPr>
              <a:t>与</a:t>
            </a:r>
            <a:r>
              <a:rPr lang="en-US" altLang="zh-CN" sz="2800" b="1" dirty="0" smtClean="0">
                <a:solidFill>
                  <a:schemeClr val="bg1"/>
                </a:solidFill>
                <a:latin typeface="Calibri" pitchFamily="34" charset="0"/>
              </a:rPr>
              <a:t>Wifi</a:t>
            </a:r>
            <a:r>
              <a:rPr lang="zh-CN" altLang="en-US" sz="2800" b="1" dirty="0" smtClean="0">
                <a:solidFill>
                  <a:schemeClr val="bg1"/>
                </a:solidFill>
                <a:latin typeface="Calibri" pitchFamily="34" charset="0"/>
              </a:rPr>
              <a:t>等通信方式的关系！</a:t>
            </a:r>
            <a:endParaRPr lang="zh-CN" altLang="en-US" sz="2800" dirty="0">
              <a:latin typeface="Calibri" pitchFamily="34" charset="0"/>
            </a:endParaRPr>
          </a:p>
        </p:txBody>
      </p:sp>
      <p:sp>
        <p:nvSpPr>
          <p:cNvPr id="68612" name="矩形 7"/>
          <p:cNvSpPr>
            <a:spLocks noChangeArrowheads="1"/>
          </p:cNvSpPr>
          <p:nvPr/>
        </p:nvSpPr>
        <p:spPr bwMode="auto">
          <a:xfrm>
            <a:off x="493531" y="3581401"/>
            <a:ext cx="8895364" cy="2031325"/>
          </a:xfrm>
          <a:prstGeom prst="rect">
            <a:avLst/>
          </a:prstGeom>
          <a:noFill/>
          <a:ln w="9525">
            <a:noFill/>
            <a:miter lim="800000"/>
            <a:headEnd/>
            <a:tailEnd/>
          </a:ln>
        </p:spPr>
        <p:txBody>
          <a:bodyPr>
            <a:spAutoFit/>
          </a:bodyPr>
          <a:lstStyle/>
          <a:p>
            <a:pPr>
              <a:lnSpc>
                <a:spcPct val="150000"/>
              </a:lnSpc>
            </a:pPr>
            <a:r>
              <a:rPr lang="en-US" altLang="zh-CN" sz="2800" b="1" dirty="0" smtClean="0">
                <a:solidFill>
                  <a:schemeClr val="bg1"/>
                </a:solidFill>
                <a:latin typeface="Calibri" pitchFamily="34" charset="0"/>
              </a:rPr>
              <a:t>2.</a:t>
            </a:r>
            <a:r>
              <a:rPr lang="zh-CN" altLang="en-US" sz="2800" b="1" dirty="0" smtClean="0">
                <a:solidFill>
                  <a:schemeClr val="bg1"/>
                </a:solidFill>
                <a:latin typeface="Calibri" pitchFamily="34" charset="0"/>
              </a:rPr>
              <a:t>了解</a:t>
            </a:r>
            <a:r>
              <a:rPr lang="en-US" altLang="zh-CN" sz="2800" b="1" dirty="0" smtClean="0">
                <a:solidFill>
                  <a:schemeClr val="bg1"/>
                </a:solidFill>
                <a:latin typeface="Calibri" pitchFamily="34" charset="0"/>
              </a:rPr>
              <a:t>ZigBee</a:t>
            </a:r>
            <a:r>
              <a:rPr lang="zh-CN" altLang="en-US" sz="2800" b="1" dirty="0" smtClean="0">
                <a:solidFill>
                  <a:schemeClr val="bg1"/>
                </a:solidFill>
                <a:latin typeface="Calibri" pitchFamily="34" charset="0"/>
              </a:rPr>
              <a:t>技术的典型应用，观察生活（自己家的水表！），利用</a:t>
            </a:r>
            <a:r>
              <a:rPr lang="zh-CN" altLang="en-US" sz="2800" b="1" dirty="0">
                <a:solidFill>
                  <a:schemeClr val="bg1"/>
                </a:solidFill>
                <a:latin typeface="Calibri" pitchFamily="34" charset="0"/>
              </a:rPr>
              <a:t>课外时间，上街道、广场等公共场所，</a:t>
            </a:r>
            <a:r>
              <a:rPr lang="zh-CN" altLang="en-US" sz="2800" b="1" dirty="0" smtClean="0">
                <a:solidFill>
                  <a:schemeClr val="bg1"/>
                </a:solidFill>
                <a:latin typeface="Calibri" pitchFamily="34" charset="0"/>
              </a:rPr>
              <a:t>了解</a:t>
            </a:r>
            <a:r>
              <a:rPr lang="en-US" altLang="zh-CN" sz="2800" b="1" dirty="0" smtClean="0">
                <a:solidFill>
                  <a:schemeClr val="bg1"/>
                </a:solidFill>
                <a:latin typeface="Calibri" pitchFamily="34" charset="0"/>
              </a:rPr>
              <a:t>ZigBee</a:t>
            </a:r>
            <a:r>
              <a:rPr lang="zh-CN" altLang="en-US" sz="2800" b="1" dirty="0" smtClean="0">
                <a:solidFill>
                  <a:schemeClr val="bg1"/>
                </a:solidFill>
                <a:latin typeface="Calibri" pitchFamily="34" charset="0"/>
              </a:rPr>
              <a:t>技术的</a:t>
            </a:r>
            <a:r>
              <a:rPr lang="zh-CN" altLang="en-US" sz="2800" b="1" dirty="0">
                <a:solidFill>
                  <a:schemeClr val="bg1"/>
                </a:solidFill>
                <a:latin typeface="Calibri" pitchFamily="34" charset="0"/>
              </a:rPr>
              <a:t>具体应用。</a:t>
            </a:r>
            <a:endParaRPr lang="zh-CN" altLang="en-US" sz="2800" dirty="0">
              <a:latin typeface="Calibri" pitchFamily="34" charset="0"/>
            </a:endParaRPr>
          </a:p>
        </p:txBody>
      </p:sp>
      <p:pic>
        <p:nvPicPr>
          <p:cNvPr id="3073" name="Picture 1"/>
          <p:cNvPicPr>
            <a:picLocks noChangeAspect="1" noChangeArrowheads="1"/>
          </p:cNvPicPr>
          <p:nvPr/>
        </p:nvPicPr>
        <p:blipFill>
          <a:blip r:embed="rId2"/>
          <a:srcRect/>
          <a:stretch>
            <a:fillRect/>
          </a:stretch>
        </p:blipFill>
        <p:spPr bwMode="auto">
          <a:xfrm>
            <a:off x="8532530" y="72569"/>
            <a:ext cx="1500094" cy="1494972"/>
          </a:xfrm>
          <a:prstGeom prst="rect">
            <a:avLst/>
          </a:prstGeom>
          <a:noFill/>
          <a:ln w="9525">
            <a:noFill/>
            <a:miter lim="800000"/>
            <a:headEnd/>
            <a:tailEnd/>
          </a:ln>
          <a:effectLst/>
        </p:spPr>
      </p:pic>
      <p:pic>
        <p:nvPicPr>
          <p:cNvPr id="3074" name="Picture 2"/>
          <p:cNvPicPr>
            <a:picLocks noChangeAspect="1" noChangeArrowheads="1"/>
          </p:cNvPicPr>
          <p:nvPr/>
        </p:nvPicPr>
        <p:blipFill>
          <a:blip r:embed="rId3"/>
          <a:srcRect/>
          <a:stretch>
            <a:fillRect/>
          </a:stretch>
        </p:blipFill>
        <p:spPr bwMode="auto">
          <a:xfrm>
            <a:off x="8856547" y="5355864"/>
            <a:ext cx="1155634" cy="1429566"/>
          </a:xfrm>
          <a:prstGeom prst="rect">
            <a:avLst/>
          </a:prstGeom>
          <a:noFill/>
          <a:ln w="9525">
            <a:noFill/>
            <a:miter lim="800000"/>
            <a:headEnd/>
            <a:tailEnd/>
          </a:ln>
          <a:effectLst/>
        </p:spPr>
      </p:pic>
    </p:spTree>
  </p:cSld>
  <p:clrMapOvr>
    <a:masterClrMapping/>
  </p:clrMapOvr>
  <p:transition spd="slow">
    <p:blinds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3" name="组合 13"/>
          <p:cNvGrpSpPr>
            <a:grpSpLocks/>
          </p:cNvGrpSpPr>
          <p:nvPr/>
        </p:nvGrpSpPr>
        <p:grpSpPr bwMode="auto">
          <a:xfrm>
            <a:off x="-10500" y="587376"/>
            <a:ext cx="5733355" cy="519113"/>
            <a:chOff x="-12700" y="587118"/>
            <a:chExt cx="6934494" cy="520091"/>
          </a:xfrm>
        </p:grpSpPr>
        <p:sp>
          <p:nvSpPr>
            <p:cNvPr id="69637" name="文本框 14"/>
            <p:cNvSpPr txBox="1">
              <a:spLocks noChangeArrowheads="1"/>
            </p:cNvSpPr>
            <p:nvPr/>
          </p:nvSpPr>
          <p:spPr bwMode="auto">
            <a:xfrm>
              <a:off x="596347" y="600941"/>
              <a:ext cx="6325447"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完成任务书</a:t>
              </a:r>
              <a:endParaRPr lang="zh-CN" altLang="en-US" sz="3200" b="1">
                <a:solidFill>
                  <a:schemeClr val="bg1"/>
                </a:solidFill>
                <a:latin typeface="微软雅黑" pitchFamily="34" charset="-122"/>
                <a:ea typeface="微软雅黑" pitchFamily="34" charset="-122"/>
                <a:cs typeface="Arial" charset="0"/>
              </a:endParaRPr>
            </a:p>
          </p:txBody>
        </p:sp>
        <p:sp>
          <p:nvSpPr>
            <p:cNvPr id="16" name="矩形 15"/>
            <p:cNvSpPr/>
            <p:nvPr/>
          </p:nvSpPr>
          <p:spPr>
            <a:xfrm>
              <a:off x="-12700" y="587118"/>
              <a:ext cx="393717"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69634" name="矩形 16"/>
          <p:cNvSpPr>
            <a:spLocks noChangeArrowheads="1"/>
          </p:cNvSpPr>
          <p:nvPr/>
        </p:nvSpPr>
        <p:spPr bwMode="auto">
          <a:xfrm>
            <a:off x="4937744" y="1262745"/>
            <a:ext cx="4854864" cy="3416320"/>
          </a:xfrm>
          <a:prstGeom prst="rect">
            <a:avLst/>
          </a:prstGeom>
          <a:noFill/>
          <a:ln w="9525">
            <a:noFill/>
            <a:miter lim="800000"/>
            <a:headEnd/>
            <a:tailEnd/>
          </a:ln>
        </p:spPr>
        <p:txBody>
          <a:bodyPr wrap="square">
            <a:spAutoFit/>
          </a:bodyPr>
          <a:lstStyle/>
          <a:p>
            <a:pPr>
              <a:lnSpc>
                <a:spcPct val="150000"/>
              </a:lnSpc>
            </a:pPr>
            <a:r>
              <a:rPr lang="en-US" altLang="zh-CN" sz="3600" b="1" dirty="0">
                <a:solidFill>
                  <a:schemeClr val="bg1"/>
                </a:solidFill>
                <a:latin typeface="华文细黑"/>
                <a:ea typeface="华文细黑"/>
                <a:cs typeface="华文细黑"/>
              </a:rPr>
              <a:t>         </a:t>
            </a:r>
            <a:r>
              <a:rPr lang="zh-CN" altLang="en-US" sz="3600" b="1" dirty="0">
                <a:solidFill>
                  <a:schemeClr val="bg1"/>
                </a:solidFill>
                <a:latin typeface="华文细黑"/>
                <a:ea typeface="华文细黑"/>
                <a:cs typeface="华文细黑"/>
              </a:rPr>
              <a:t>根据本节课所学，完成老师下发的</a:t>
            </a:r>
            <a:r>
              <a:rPr lang="en-US" altLang="zh-CN" sz="3600" b="1" dirty="0">
                <a:solidFill>
                  <a:schemeClr val="bg1"/>
                </a:solidFill>
                <a:latin typeface="华文细黑"/>
                <a:ea typeface="华文细黑"/>
                <a:cs typeface="华文细黑"/>
              </a:rPr>
              <a:t>《</a:t>
            </a:r>
            <a:r>
              <a:rPr lang="zh-CN" altLang="zh-CN" sz="3600" b="1" dirty="0" smtClean="0">
                <a:solidFill>
                  <a:schemeClr val="bg1"/>
                </a:solidFill>
                <a:latin typeface="华文细黑"/>
                <a:ea typeface="华文细黑"/>
                <a:cs typeface="华文细黑"/>
              </a:rPr>
              <a:t>认识</a:t>
            </a:r>
            <a:r>
              <a:rPr lang="en-US" altLang="zh-CN" sz="3600" spc="90" dirty="0" smtClean="0">
                <a:solidFill>
                  <a:srgbClr val="84CBC5"/>
                </a:solidFill>
                <a:latin typeface="Arial" panose="020B0604020202020204" pitchFamily="34" charset="0"/>
                <a:cs typeface="Arial" panose="020B0604020202020204" pitchFamily="34" charset="0"/>
              </a:rPr>
              <a:t>ZigBee</a:t>
            </a:r>
            <a:r>
              <a:rPr lang="zh-CN" altLang="en-US" sz="3600" spc="90" dirty="0" smtClean="0">
                <a:solidFill>
                  <a:srgbClr val="84CBC5"/>
                </a:solidFill>
                <a:latin typeface="Arial" panose="020B0604020202020204" pitchFamily="34" charset="0"/>
                <a:cs typeface="Arial" panose="020B0604020202020204" pitchFamily="34" charset="0"/>
              </a:rPr>
              <a:t>技术</a:t>
            </a:r>
            <a:r>
              <a:rPr lang="zh-CN" altLang="en-US" sz="3600" b="1" dirty="0" smtClean="0">
                <a:solidFill>
                  <a:schemeClr val="bg1"/>
                </a:solidFill>
                <a:latin typeface="华文细黑"/>
                <a:ea typeface="华文细黑"/>
                <a:cs typeface="华文细黑"/>
              </a:rPr>
              <a:t>技术</a:t>
            </a:r>
            <a:r>
              <a:rPr lang="zh-CN" altLang="zh-CN" sz="3600" b="1" dirty="0">
                <a:solidFill>
                  <a:schemeClr val="bg1"/>
                </a:solidFill>
                <a:latin typeface="华文细黑"/>
                <a:ea typeface="华文细黑"/>
                <a:cs typeface="华文细黑"/>
              </a:rPr>
              <a:t>》学习任务单</a:t>
            </a:r>
            <a:r>
              <a:rPr lang="en-US" altLang="zh-CN" sz="3600" b="1" dirty="0">
                <a:solidFill>
                  <a:schemeClr val="bg1"/>
                </a:solidFill>
                <a:latin typeface="华文细黑"/>
                <a:ea typeface="华文细黑"/>
                <a:cs typeface="华文细黑"/>
              </a:rPr>
              <a:t> </a:t>
            </a:r>
            <a:endParaRPr lang="zh-CN" altLang="zh-CN" sz="3600" b="1" dirty="0">
              <a:solidFill>
                <a:schemeClr val="bg1"/>
              </a:solidFill>
              <a:latin typeface="华文细黑"/>
              <a:ea typeface="华文细黑"/>
              <a:cs typeface="华文细黑"/>
            </a:endParaRPr>
          </a:p>
        </p:txBody>
      </p:sp>
      <p:pic>
        <p:nvPicPr>
          <p:cNvPr id="8" name="Picture 1"/>
          <p:cNvPicPr>
            <a:picLocks noChangeAspect="1" noChangeArrowheads="1"/>
          </p:cNvPicPr>
          <p:nvPr/>
        </p:nvPicPr>
        <p:blipFill>
          <a:blip r:embed="rId2"/>
          <a:srcRect/>
          <a:stretch>
            <a:fillRect/>
          </a:stretch>
        </p:blipFill>
        <p:spPr bwMode="auto">
          <a:xfrm>
            <a:off x="264017" y="1769834"/>
            <a:ext cx="4452275" cy="3890737"/>
          </a:xfrm>
          <a:prstGeom prst="rect">
            <a:avLst/>
          </a:prstGeom>
          <a:noFill/>
          <a:ln w="9525">
            <a:noFill/>
            <a:miter lim="800000"/>
            <a:headEnd/>
            <a:tailEnd/>
          </a:ln>
        </p:spPr>
      </p:pic>
      <p:pic>
        <p:nvPicPr>
          <p:cNvPr id="2049" name="Picture 1"/>
          <p:cNvPicPr>
            <a:picLocks noChangeAspect="1" noChangeArrowheads="1"/>
          </p:cNvPicPr>
          <p:nvPr/>
        </p:nvPicPr>
        <p:blipFill>
          <a:blip r:embed="rId3"/>
          <a:srcRect/>
          <a:stretch>
            <a:fillRect/>
          </a:stretch>
        </p:blipFill>
        <p:spPr bwMode="auto">
          <a:xfrm>
            <a:off x="8757982" y="5428344"/>
            <a:ext cx="1250640" cy="1357086"/>
          </a:xfrm>
          <a:prstGeom prst="rect">
            <a:avLst/>
          </a:prstGeom>
          <a:noFill/>
          <a:ln w="9525">
            <a:noFill/>
            <a:miter lim="800000"/>
            <a:headEnd/>
            <a:tailEnd/>
          </a:ln>
          <a:effectLst/>
        </p:spPr>
      </p:pic>
    </p:spTree>
  </p:cSld>
  <p:clrMapOvr>
    <a:masterClrMapping/>
  </p:clrMapOvr>
  <p:transition spd="slow">
    <p:blinds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9" name="组合 7"/>
          <p:cNvGrpSpPr>
            <a:grpSpLocks/>
          </p:cNvGrpSpPr>
          <p:nvPr/>
        </p:nvGrpSpPr>
        <p:grpSpPr bwMode="auto">
          <a:xfrm>
            <a:off x="-10501" y="450851"/>
            <a:ext cx="8785108" cy="519113"/>
            <a:chOff x="-12700" y="587118"/>
            <a:chExt cx="6948161" cy="520091"/>
          </a:xfrm>
        </p:grpSpPr>
        <p:sp>
          <p:nvSpPr>
            <p:cNvPr id="17417" name="文本框 14"/>
            <p:cNvSpPr txBox="1">
              <a:spLocks noChangeArrowheads="1"/>
            </p:cNvSpPr>
            <p:nvPr/>
          </p:nvSpPr>
          <p:spPr bwMode="auto">
            <a:xfrm>
              <a:off x="524951" y="587118"/>
              <a:ext cx="6410510"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新知储备</a:t>
              </a:r>
              <a:endParaRPr lang="zh-CN" altLang="en-US" sz="3200" b="1">
                <a:solidFill>
                  <a:schemeClr val="bg1"/>
                </a:solidFill>
                <a:latin typeface="微软雅黑" pitchFamily="34" charset="-122"/>
                <a:ea typeface="微软雅黑" pitchFamily="34" charset="-122"/>
                <a:cs typeface="Arial" charset="0"/>
              </a:endParaRPr>
            </a:p>
          </p:txBody>
        </p:sp>
        <p:sp>
          <p:nvSpPr>
            <p:cNvPr id="10" name="矩形 9"/>
            <p:cNvSpPr/>
            <p:nvPr/>
          </p:nvSpPr>
          <p:spPr>
            <a:xfrm>
              <a:off x="-12700" y="587118"/>
              <a:ext cx="393449"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17410" name="组合 12"/>
          <p:cNvGrpSpPr>
            <a:grpSpLocks/>
          </p:cNvGrpSpPr>
          <p:nvPr/>
        </p:nvGrpSpPr>
        <p:grpSpPr bwMode="auto">
          <a:xfrm>
            <a:off x="133884" y="1354138"/>
            <a:ext cx="6093368" cy="520700"/>
            <a:chOff x="-12700" y="587118"/>
            <a:chExt cx="7369958" cy="520091"/>
          </a:xfrm>
        </p:grpSpPr>
        <p:sp>
          <p:nvSpPr>
            <p:cNvPr id="17415" name="文本框 14"/>
            <p:cNvSpPr txBox="1">
              <a:spLocks noChangeArrowheads="1"/>
            </p:cNvSpPr>
            <p:nvPr/>
          </p:nvSpPr>
          <p:spPr bwMode="auto">
            <a:xfrm>
              <a:off x="528664" y="600437"/>
              <a:ext cx="6828594" cy="491867"/>
            </a:xfrm>
            <a:prstGeom prst="rect">
              <a:avLst/>
            </a:prstGeom>
            <a:noFill/>
            <a:ln w="9525">
              <a:noFill/>
              <a:miter lim="800000"/>
              <a:headEnd/>
              <a:tailEnd/>
            </a:ln>
          </p:spPr>
          <p:txBody>
            <a:bodyPr wrap="none" lIns="0" tIns="0" rIns="0" bIns="0" anchor="ctr">
              <a:spAutoFit/>
            </a:bodyPr>
            <a:lstStyle/>
            <a:p>
              <a:pPr>
                <a:spcBef>
                  <a:spcPct val="20000"/>
                </a:spcBef>
                <a:buFont typeface="Arial" charset="0"/>
                <a:buNone/>
              </a:pPr>
              <a:r>
                <a:rPr lang="zh-CN" altLang="en-US" sz="3200" b="1" dirty="0">
                  <a:solidFill>
                    <a:schemeClr val="bg1"/>
                  </a:solidFill>
                  <a:latin typeface="微软雅黑" pitchFamily="34" charset="-122"/>
                  <a:ea typeface="微软雅黑" pitchFamily="34" charset="-122"/>
                  <a:cs typeface="Arial" charset="0"/>
                </a:rPr>
                <a:t>问题一：什么是</a:t>
              </a:r>
              <a:r>
                <a:rPr lang="en-US" altLang="zh-CN" sz="3200" b="1" dirty="0">
                  <a:solidFill>
                    <a:schemeClr val="bg1"/>
                  </a:solidFill>
                  <a:latin typeface="微软雅黑" pitchFamily="34" charset="-122"/>
                  <a:ea typeface="微软雅黑" pitchFamily="34" charset="-122"/>
                  <a:cs typeface="Arial" charset="0"/>
                </a:rPr>
                <a:t>ZigBee</a:t>
              </a:r>
              <a:r>
                <a:rPr lang="zh-CN" altLang="en-US" sz="3200" b="1" dirty="0">
                  <a:solidFill>
                    <a:schemeClr val="bg1"/>
                  </a:solidFill>
                  <a:latin typeface="微软雅黑" pitchFamily="34" charset="-122"/>
                  <a:ea typeface="微软雅黑" pitchFamily="34" charset="-122"/>
                  <a:cs typeface="Arial" charset="0"/>
                </a:rPr>
                <a:t>技术？ </a:t>
              </a:r>
              <a:endParaRPr lang="zh-CN" altLang="en-US" sz="2800" b="1" dirty="0">
                <a:solidFill>
                  <a:schemeClr val="bg1"/>
                </a:solidFill>
                <a:latin typeface="微软雅黑" pitchFamily="34" charset="-122"/>
                <a:ea typeface="微软雅黑" pitchFamily="34" charset="-122"/>
                <a:cs typeface="Arial" charset="0"/>
              </a:endParaRPr>
            </a:p>
          </p:txBody>
        </p:sp>
        <p:sp>
          <p:nvSpPr>
            <p:cNvPr id="15" name="矩形 14"/>
            <p:cNvSpPr/>
            <p:nvPr/>
          </p:nvSpPr>
          <p:spPr>
            <a:xfrm>
              <a:off x="-12700" y="587118"/>
              <a:ext cx="393718"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7411" name="矩形 10"/>
          <p:cNvSpPr>
            <a:spLocks noChangeArrowheads="1"/>
          </p:cNvSpPr>
          <p:nvPr/>
        </p:nvSpPr>
        <p:spPr bwMode="auto">
          <a:xfrm>
            <a:off x="570974" y="1958975"/>
            <a:ext cx="9279950" cy="1555750"/>
          </a:xfrm>
          <a:prstGeom prst="rect">
            <a:avLst/>
          </a:prstGeom>
          <a:noFill/>
          <a:ln w="9525">
            <a:noFill/>
            <a:miter lim="800000"/>
            <a:headEnd/>
            <a:tailEnd/>
          </a:ln>
        </p:spPr>
        <p:txBody>
          <a:bodyPr>
            <a:spAutoFit/>
          </a:bodyPr>
          <a:lstStyle/>
          <a:p>
            <a:pPr>
              <a:lnSpc>
                <a:spcPct val="150000"/>
              </a:lnSpc>
            </a:pPr>
            <a:r>
              <a:rPr lang="en-US" altLang="en-US" sz="3200" b="1" dirty="0">
                <a:solidFill>
                  <a:schemeClr val="bg1"/>
                </a:solidFill>
                <a:latin typeface="微软雅黑" pitchFamily="34" charset="-122"/>
                <a:ea typeface="微软雅黑" pitchFamily="34" charset="-122"/>
                <a:cs typeface="Arial" charset="0"/>
              </a:rPr>
              <a:t>         ZigBee</a:t>
            </a:r>
            <a:r>
              <a:rPr lang="zh-CN" altLang="en-US" sz="3200" b="1" dirty="0">
                <a:solidFill>
                  <a:schemeClr val="bg1"/>
                </a:solidFill>
                <a:latin typeface="微软雅黑" pitchFamily="34" charset="-122"/>
                <a:ea typeface="微软雅黑" pitchFamily="34" charset="-122"/>
                <a:cs typeface="Arial" charset="0"/>
              </a:rPr>
              <a:t>技术是一种近距离、低复杂度、低功耗、低速度率、低成本的双向无线通信技术。</a:t>
            </a:r>
          </a:p>
        </p:txBody>
      </p:sp>
      <p:sp>
        <p:nvSpPr>
          <p:cNvPr id="2" name="云形标注 1"/>
          <p:cNvSpPr/>
          <p:nvPr/>
        </p:nvSpPr>
        <p:spPr>
          <a:xfrm>
            <a:off x="548659" y="4476751"/>
            <a:ext cx="4800111" cy="2238375"/>
          </a:xfrm>
          <a:prstGeom prst="cloudCallout">
            <a:avLst>
              <a:gd name="adj1" fmla="val 51962"/>
              <a:gd name="adj2" fmla="val -10259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zh-CN" altLang="en-US" sz="2400" b="1" dirty="0">
                <a:solidFill>
                  <a:schemeClr val="accent4"/>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2000" b="1" dirty="0">
                <a:solidFill>
                  <a:schemeClr val="accent4"/>
                </a:solidFill>
                <a:latin typeface="微软雅黑" panose="020B0503020204020204" pitchFamily="34" charset="-122"/>
                <a:ea typeface="微软雅黑" panose="020B0503020204020204" pitchFamily="34" charset="-122"/>
                <a:cs typeface="Arial" panose="020B0604020202020204" pitchFamily="34" charset="0"/>
              </a:rPr>
              <a:t>主要用于短距离、功耗低且传输速度不高的各种电子设备之间进行数据传输以及典型的周期性数据、间歇性数据和低反应时间数据传输的应用。</a:t>
            </a:r>
          </a:p>
        </p:txBody>
      </p:sp>
      <p:pic>
        <p:nvPicPr>
          <p:cNvPr id="17413" name="Picture 1"/>
          <p:cNvPicPr>
            <a:picLocks noChangeAspect="1" noChangeArrowheads="1"/>
          </p:cNvPicPr>
          <p:nvPr/>
        </p:nvPicPr>
        <p:blipFill>
          <a:blip r:embed="rId2"/>
          <a:srcRect/>
          <a:stretch>
            <a:fillRect/>
          </a:stretch>
        </p:blipFill>
        <p:spPr bwMode="auto">
          <a:xfrm>
            <a:off x="9302265" y="82551"/>
            <a:ext cx="710106" cy="981075"/>
          </a:xfrm>
          <a:prstGeom prst="rect">
            <a:avLst/>
          </a:prstGeom>
          <a:noFill/>
          <a:ln w="9525">
            <a:noFill/>
            <a:miter lim="800000"/>
            <a:headEnd/>
            <a:tailEnd/>
          </a:ln>
        </p:spPr>
      </p:pic>
      <p:pic>
        <p:nvPicPr>
          <p:cNvPr id="17414" name="Picture 2"/>
          <p:cNvPicPr>
            <a:picLocks noChangeAspect="1" noChangeArrowheads="1"/>
          </p:cNvPicPr>
          <p:nvPr/>
        </p:nvPicPr>
        <p:blipFill>
          <a:blip r:embed="rId3"/>
          <a:srcRect/>
          <a:stretch>
            <a:fillRect/>
          </a:stretch>
        </p:blipFill>
        <p:spPr bwMode="auto">
          <a:xfrm>
            <a:off x="6086440" y="3921125"/>
            <a:ext cx="3832738" cy="2711450"/>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txBox="1">
            <a:spLocks/>
          </p:cNvSpPr>
          <p:nvPr/>
        </p:nvSpPr>
        <p:spPr>
          <a:xfrm>
            <a:off x="3067503" y="2665413"/>
            <a:ext cx="3988934" cy="1230312"/>
          </a:xfrm>
          <a:prstGeom prst="rect">
            <a:avLst/>
          </a:prstGeom>
        </p:spPr>
        <p:txBody>
          <a:bodyPr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fontAlgn="auto">
              <a:spcBef>
                <a:spcPct val="20000"/>
              </a:spcBef>
              <a:spcAft>
                <a:spcPts val="0"/>
              </a:spcAft>
              <a:buFont typeface="Arial" pitchFamily="34" charset="0"/>
              <a:buNone/>
              <a:defRPr/>
            </a:pPr>
            <a:r>
              <a:rPr lang="zh-CN" altLang="en-US" sz="8000" spc="90" dirty="0" smtClean="0">
                <a:solidFill>
                  <a:srgbClr val="84CBC5"/>
                </a:solidFill>
                <a:latin typeface="Arial" panose="020B0604020202020204" pitchFamily="34" charset="0"/>
                <a:ea typeface="+mn-ea"/>
                <a:cs typeface="Arial" panose="020B0604020202020204" pitchFamily="34" charset="0"/>
              </a:rPr>
              <a:t>下课</a:t>
            </a:r>
            <a:endParaRPr lang="en-US" sz="8000" spc="90" dirty="0" smtClean="0">
              <a:solidFill>
                <a:srgbClr val="84CBC5"/>
              </a:solidFill>
              <a:latin typeface="Arial" panose="020B0604020202020204" pitchFamily="34" charset="0"/>
              <a:ea typeface="+mn-ea"/>
              <a:cs typeface="Arial" panose="020B0604020202020204" pitchFamily="34" charset="0"/>
            </a:endParaRPr>
          </a:p>
        </p:txBody>
      </p:sp>
    </p:spTree>
  </p:cSld>
  <p:clrMapOvr>
    <a:masterClrMapping/>
  </p:clrMapOvr>
  <p:transition spd="slow">
    <p:blinds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7"/>
          <p:cNvGrpSpPr>
            <a:grpSpLocks/>
          </p:cNvGrpSpPr>
          <p:nvPr/>
        </p:nvGrpSpPr>
        <p:grpSpPr bwMode="auto">
          <a:xfrm>
            <a:off x="-10501" y="450851"/>
            <a:ext cx="8785108" cy="519113"/>
            <a:chOff x="-12700" y="587118"/>
            <a:chExt cx="6948161" cy="520091"/>
          </a:xfrm>
        </p:grpSpPr>
        <p:sp>
          <p:nvSpPr>
            <p:cNvPr id="17417" name="文本框 14"/>
            <p:cNvSpPr txBox="1">
              <a:spLocks noChangeArrowheads="1"/>
            </p:cNvSpPr>
            <p:nvPr/>
          </p:nvSpPr>
          <p:spPr bwMode="auto">
            <a:xfrm>
              <a:off x="524951" y="587118"/>
              <a:ext cx="6410510"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新知储备</a:t>
              </a:r>
              <a:endParaRPr lang="zh-CN" altLang="en-US" sz="3200" b="1">
                <a:solidFill>
                  <a:schemeClr val="bg1"/>
                </a:solidFill>
                <a:latin typeface="微软雅黑" pitchFamily="34" charset="-122"/>
                <a:ea typeface="微软雅黑" pitchFamily="34" charset="-122"/>
                <a:cs typeface="Arial" charset="0"/>
              </a:endParaRPr>
            </a:p>
          </p:txBody>
        </p:sp>
        <p:sp>
          <p:nvSpPr>
            <p:cNvPr id="10" name="矩形 9"/>
            <p:cNvSpPr/>
            <p:nvPr/>
          </p:nvSpPr>
          <p:spPr>
            <a:xfrm>
              <a:off x="-12700" y="587118"/>
              <a:ext cx="393449"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4" name="组合 12"/>
          <p:cNvGrpSpPr>
            <a:grpSpLocks/>
          </p:cNvGrpSpPr>
          <p:nvPr/>
        </p:nvGrpSpPr>
        <p:grpSpPr bwMode="auto">
          <a:xfrm>
            <a:off x="133884" y="1354138"/>
            <a:ext cx="6093368" cy="520700"/>
            <a:chOff x="-12700" y="587118"/>
            <a:chExt cx="7369958" cy="520091"/>
          </a:xfrm>
        </p:grpSpPr>
        <p:sp>
          <p:nvSpPr>
            <p:cNvPr id="17415" name="文本框 14"/>
            <p:cNvSpPr txBox="1">
              <a:spLocks noChangeArrowheads="1"/>
            </p:cNvSpPr>
            <p:nvPr/>
          </p:nvSpPr>
          <p:spPr bwMode="auto">
            <a:xfrm>
              <a:off x="528664" y="600437"/>
              <a:ext cx="6828594" cy="491867"/>
            </a:xfrm>
            <a:prstGeom prst="rect">
              <a:avLst/>
            </a:prstGeom>
            <a:noFill/>
            <a:ln w="9525">
              <a:noFill/>
              <a:miter lim="800000"/>
              <a:headEnd/>
              <a:tailEnd/>
            </a:ln>
          </p:spPr>
          <p:txBody>
            <a:bodyPr wrap="none" lIns="0" tIns="0" rIns="0" bIns="0" anchor="ctr">
              <a:spAutoFit/>
            </a:bodyPr>
            <a:lstStyle/>
            <a:p>
              <a:pPr>
                <a:spcBef>
                  <a:spcPct val="20000"/>
                </a:spcBef>
                <a:buFont typeface="Arial" charset="0"/>
                <a:buNone/>
              </a:pPr>
              <a:r>
                <a:rPr lang="zh-CN" altLang="en-US" sz="3200" b="1" dirty="0">
                  <a:solidFill>
                    <a:schemeClr val="bg1"/>
                  </a:solidFill>
                  <a:latin typeface="微软雅黑" pitchFamily="34" charset="-122"/>
                  <a:ea typeface="微软雅黑" pitchFamily="34" charset="-122"/>
                  <a:cs typeface="Arial" charset="0"/>
                </a:rPr>
                <a:t>问题一：什么是</a:t>
              </a:r>
              <a:r>
                <a:rPr lang="en-US" altLang="zh-CN" sz="3200" b="1" dirty="0">
                  <a:solidFill>
                    <a:schemeClr val="bg1"/>
                  </a:solidFill>
                  <a:latin typeface="微软雅黑" pitchFamily="34" charset="-122"/>
                  <a:ea typeface="微软雅黑" pitchFamily="34" charset="-122"/>
                  <a:cs typeface="Arial" charset="0"/>
                </a:rPr>
                <a:t>ZigBee</a:t>
              </a:r>
              <a:r>
                <a:rPr lang="zh-CN" altLang="en-US" sz="3200" b="1" dirty="0">
                  <a:solidFill>
                    <a:schemeClr val="bg1"/>
                  </a:solidFill>
                  <a:latin typeface="微软雅黑" pitchFamily="34" charset="-122"/>
                  <a:ea typeface="微软雅黑" pitchFamily="34" charset="-122"/>
                  <a:cs typeface="Arial" charset="0"/>
                </a:rPr>
                <a:t>技术？ </a:t>
              </a:r>
              <a:endParaRPr lang="zh-CN" altLang="en-US" sz="2800" b="1" dirty="0">
                <a:solidFill>
                  <a:schemeClr val="bg1"/>
                </a:solidFill>
                <a:latin typeface="微软雅黑" pitchFamily="34" charset="-122"/>
                <a:ea typeface="微软雅黑" pitchFamily="34" charset="-122"/>
                <a:cs typeface="Arial" charset="0"/>
              </a:endParaRPr>
            </a:p>
          </p:txBody>
        </p:sp>
        <p:sp>
          <p:nvSpPr>
            <p:cNvPr id="15" name="矩形 14"/>
            <p:cNvSpPr/>
            <p:nvPr/>
          </p:nvSpPr>
          <p:spPr>
            <a:xfrm>
              <a:off x="-12700" y="587118"/>
              <a:ext cx="393718"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pic>
        <p:nvPicPr>
          <p:cNvPr id="17413" name="Picture 1"/>
          <p:cNvPicPr>
            <a:picLocks noChangeAspect="1" noChangeArrowheads="1"/>
          </p:cNvPicPr>
          <p:nvPr/>
        </p:nvPicPr>
        <p:blipFill>
          <a:blip r:embed="rId2"/>
          <a:srcRect/>
          <a:stretch>
            <a:fillRect/>
          </a:stretch>
        </p:blipFill>
        <p:spPr bwMode="auto">
          <a:xfrm>
            <a:off x="9302265" y="82551"/>
            <a:ext cx="710106" cy="981075"/>
          </a:xfrm>
          <a:prstGeom prst="rect">
            <a:avLst/>
          </a:prstGeom>
          <a:noFill/>
          <a:ln w="9525">
            <a:noFill/>
            <a:miter lim="800000"/>
            <a:headEnd/>
            <a:tailEnd/>
          </a:ln>
        </p:spPr>
      </p:pic>
      <p:pic>
        <p:nvPicPr>
          <p:cNvPr id="17414" name="Picture 2"/>
          <p:cNvPicPr>
            <a:picLocks noChangeAspect="1" noChangeArrowheads="1"/>
          </p:cNvPicPr>
          <p:nvPr/>
        </p:nvPicPr>
        <p:blipFill>
          <a:blip r:embed="rId3"/>
          <a:srcRect/>
          <a:stretch>
            <a:fillRect/>
          </a:stretch>
        </p:blipFill>
        <p:spPr bwMode="auto">
          <a:xfrm>
            <a:off x="6247887" y="3935639"/>
            <a:ext cx="3832738" cy="2711450"/>
          </a:xfrm>
          <a:prstGeom prst="rect">
            <a:avLst/>
          </a:prstGeom>
          <a:noFill/>
          <a:ln w="9525">
            <a:noFill/>
            <a:miter lim="800000"/>
            <a:headEnd/>
            <a:tailEnd/>
          </a:ln>
        </p:spPr>
      </p:pic>
      <p:sp>
        <p:nvSpPr>
          <p:cNvPr id="1025" name="Rectangle 1"/>
          <p:cNvSpPr>
            <a:spLocks noChangeArrowheads="1"/>
          </p:cNvSpPr>
          <p:nvPr/>
        </p:nvSpPr>
        <p:spPr bwMode="auto">
          <a:xfrm>
            <a:off x="168011" y="1845585"/>
            <a:ext cx="5424336"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2800" i="0" u="none" strike="noStrike" cap="none" normalizeH="0" baseline="0" dirty="0" smtClean="0">
                <a:ln>
                  <a:noFill/>
                </a:ln>
                <a:solidFill>
                  <a:schemeClr val="bg1"/>
                </a:solidFill>
                <a:effectLst/>
                <a:latin typeface="华文细黑" pitchFamily="2" charset="-122"/>
                <a:ea typeface="华文细黑" pitchFamily="2" charset="-122"/>
                <a:cs typeface="Times New Roman" pitchFamily="18" charset="0"/>
              </a:rPr>
              <a:t>          ZigBee</a:t>
            </a:r>
            <a:r>
              <a:rPr kumimoji="0" lang="zh-CN" altLang="en-US" sz="2800" i="0" u="none" strike="noStrike" cap="none" normalizeH="0" baseline="0" dirty="0" smtClean="0">
                <a:ln>
                  <a:noFill/>
                </a:ln>
                <a:solidFill>
                  <a:schemeClr val="bg1"/>
                </a:solidFill>
                <a:effectLst/>
                <a:latin typeface="华文细黑" pitchFamily="2" charset="-122"/>
                <a:ea typeface="华文细黑" pitchFamily="2" charset="-122"/>
                <a:cs typeface="Times New Roman" pitchFamily="18" charset="0"/>
              </a:rPr>
              <a:t>是一种无线连接，可工作在全球流行的</a:t>
            </a:r>
            <a:r>
              <a:rPr kumimoji="0" lang="en-US" altLang="zh-CN" sz="2800" i="0" u="none" strike="noStrike" cap="none" normalizeH="0" baseline="0" dirty="0" smtClean="0">
                <a:ln>
                  <a:noFill/>
                </a:ln>
                <a:solidFill>
                  <a:schemeClr val="bg1"/>
                </a:solidFill>
                <a:effectLst/>
                <a:latin typeface="华文细黑" pitchFamily="2" charset="-122"/>
                <a:ea typeface="华文细黑" pitchFamily="2" charset="-122"/>
                <a:cs typeface="Times New Roman" pitchFamily="18" charset="0"/>
              </a:rPr>
              <a:t>2.4GHz</a:t>
            </a:r>
            <a:r>
              <a:rPr kumimoji="0" lang="zh-CN" altLang="en-US" sz="2800" i="0" u="none" strike="noStrike" cap="none" normalizeH="0" baseline="0" dirty="0" smtClean="0">
                <a:ln>
                  <a:noFill/>
                </a:ln>
                <a:solidFill>
                  <a:schemeClr val="bg1"/>
                </a:solidFill>
                <a:effectLst/>
                <a:latin typeface="华文细黑" pitchFamily="2" charset="-122"/>
                <a:ea typeface="华文细黑" pitchFamily="2" charset="-122"/>
                <a:cs typeface="Times New Roman" pitchFamily="18" charset="0"/>
              </a:rPr>
              <a:t>、欧洲流行的</a:t>
            </a:r>
            <a:r>
              <a:rPr kumimoji="0" lang="en-US" altLang="zh-CN" sz="2800" i="0" u="none" strike="noStrike" cap="none" normalizeH="0" baseline="0" dirty="0" smtClean="0">
                <a:ln>
                  <a:noFill/>
                </a:ln>
                <a:solidFill>
                  <a:schemeClr val="bg1"/>
                </a:solidFill>
                <a:effectLst/>
                <a:latin typeface="华文细黑" pitchFamily="2" charset="-122"/>
                <a:ea typeface="华文细黑" pitchFamily="2" charset="-122"/>
                <a:cs typeface="Times New Roman" pitchFamily="18" charset="0"/>
              </a:rPr>
              <a:t>868MHz</a:t>
            </a:r>
            <a:r>
              <a:rPr kumimoji="0" lang="zh-CN" altLang="en-US" sz="2800" i="0" u="none" strike="noStrike" cap="none" normalizeH="0" baseline="0" dirty="0" smtClean="0">
                <a:ln>
                  <a:noFill/>
                </a:ln>
                <a:solidFill>
                  <a:schemeClr val="bg1"/>
                </a:solidFill>
                <a:effectLst/>
                <a:latin typeface="华文细黑" pitchFamily="2" charset="-122"/>
                <a:ea typeface="华文细黑" pitchFamily="2" charset="-122"/>
                <a:cs typeface="Times New Roman" pitchFamily="18" charset="0"/>
              </a:rPr>
              <a:t>、美国流行的</a:t>
            </a:r>
            <a:r>
              <a:rPr kumimoji="0" lang="en-US" altLang="zh-CN" sz="2800" i="0" u="none" strike="noStrike" cap="none" normalizeH="0" baseline="0" dirty="0" smtClean="0">
                <a:ln>
                  <a:noFill/>
                </a:ln>
                <a:solidFill>
                  <a:schemeClr val="bg1"/>
                </a:solidFill>
                <a:effectLst/>
                <a:latin typeface="华文细黑" pitchFamily="2" charset="-122"/>
                <a:ea typeface="华文细黑" pitchFamily="2" charset="-122"/>
                <a:cs typeface="Times New Roman" pitchFamily="18" charset="0"/>
              </a:rPr>
              <a:t>915MHz</a:t>
            </a:r>
            <a:r>
              <a:rPr kumimoji="0" lang="zh-CN" altLang="en-US" sz="2800" i="0" u="none" strike="noStrike" cap="none" normalizeH="0" baseline="0" dirty="0" smtClean="0">
                <a:ln>
                  <a:noFill/>
                </a:ln>
                <a:solidFill>
                  <a:schemeClr val="bg1"/>
                </a:solidFill>
                <a:effectLst/>
                <a:latin typeface="华文细黑" pitchFamily="2" charset="-122"/>
                <a:ea typeface="华文细黑" pitchFamily="2" charset="-122"/>
                <a:cs typeface="Times New Roman" pitchFamily="18" charset="0"/>
              </a:rPr>
              <a:t>这三个频段上，分别具有最高</a:t>
            </a:r>
            <a:r>
              <a:rPr kumimoji="0" lang="en-US" altLang="zh-CN" sz="2800" i="0" u="none" strike="noStrike" cap="none" normalizeH="0" baseline="0" dirty="0" smtClean="0">
                <a:ln>
                  <a:noFill/>
                </a:ln>
                <a:solidFill>
                  <a:schemeClr val="bg1"/>
                </a:solidFill>
                <a:effectLst/>
                <a:latin typeface="华文细黑" pitchFamily="2" charset="-122"/>
                <a:ea typeface="华文细黑" pitchFamily="2" charset="-122"/>
                <a:cs typeface="Times New Roman" pitchFamily="18" charset="0"/>
              </a:rPr>
              <a:t>250kbit/s</a:t>
            </a:r>
            <a:r>
              <a:rPr kumimoji="0" lang="zh-CN" altLang="en-US" sz="2800" i="0" u="none" strike="noStrike" cap="none" normalizeH="0" baseline="0" dirty="0" smtClean="0">
                <a:ln>
                  <a:noFill/>
                </a:ln>
                <a:solidFill>
                  <a:schemeClr val="bg1"/>
                </a:solidFill>
                <a:effectLst/>
                <a:latin typeface="华文细黑" pitchFamily="2" charset="-122"/>
                <a:ea typeface="华文细黑" pitchFamily="2" charset="-122"/>
                <a:cs typeface="Times New Roman" pitchFamily="18" charset="0"/>
              </a:rPr>
              <a:t>、</a:t>
            </a:r>
            <a:r>
              <a:rPr kumimoji="0" lang="en-US" altLang="zh-CN" sz="2800" i="0" u="none" strike="noStrike" cap="none" normalizeH="0" baseline="0" dirty="0" smtClean="0">
                <a:ln>
                  <a:noFill/>
                </a:ln>
                <a:solidFill>
                  <a:schemeClr val="bg1"/>
                </a:solidFill>
                <a:effectLst/>
                <a:latin typeface="华文细黑" pitchFamily="2" charset="-122"/>
                <a:ea typeface="华文细黑" pitchFamily="2" charset="-122"/>
                <a:cs typeface="Times New Roman" pitchFamily="18" charset="0"/>
              </a:rPr>
              <a:t>20kbit/s</a:t>
            </a:r>
            <a:r>
              <a:rPr kumimoji="0" lang="zh-CN" altLang="en-US" sz="2800" i="0" u="none" strike="noStrike" cap="none" normalizeH="0" baseline="0" dirty="0" smtClean="0">
                <a:ln>
                  <a:noFill/>
                </a:ln>
                <a:solidFill>
                  <a:schemeClr val="bg1"/>
                </a:solidFill>
                <a:effectLst/>
                <a:latin typeface="华文细黑" pitchFamily="2" charset="-122"/>
                <a:ea typeface="华文细黑" pitchFamily="2" charset="-122"/>
                <a:cs typeface="Times New Roman" pitchFamily="18" charset="0"/>
              </a:rPr>
              <a:t>和</a:t>
            </a:r>
            <a:r>
              <a:rPr kumimoji="0" lang="en-US" altLang="zh-CN" sz="2800" i="0" u="none" strike="noStrike" cap="none" normalizeH="0" baseline="0" dirty="0" smtClean="0">
                <a:ln>
                  <a:noFill/>
                </a:ln>
                <a:solidFill>
                  <a:schemeClr val="bg1"/>
                </a:solidFill>
                <a:effectLst/>
                <a:latin typeface="华文细黑" pitchFamily="2" charset="-122"/>
                <a:ea typeface="华文细黑" pitchFamily="2" charset="-122"/>
                <a:cs typeface="Times New Roman" pitchFamily="18" charset="0"/>
              </a:rPr>
              <a:t>40kbit/s</a:t>
            </a:r>
            <a:r>
              <a:rPr kumimoji="0" lang="zh-CN" altLang="en-US" sz="2800" i="0" u="none" strike="noStrike" cap="none" normalizeH="0" baseline="0" dirty="0" smtClean="0">
                <a:ln>
                  <a:noFill/>
                </a:ln>
                <a:solidFill>
                  <a:schemeClr val="bg1"/>
                </a:solidFill>
                <a:effectLst/>
                <a:latin typeface="华文细黑" pitchFamily="2" charset="-122"/>
                <a:ea typeface="华文细黑" pitchFamily="2" charset="-122"/>
                <a:cs typeface="Times New Roman" pitchFamily="18" charset="0"/>
              </a:rPr>
              <a:t>的传输速率，传输距离在</a:t>
            </a:r>
            <a:r>
              <a:rPr kumimoji="0" lang="en-US" altLang="zh-CN" sz="2800" i="0" u="none" strike="noStrike" cap="none" normalizeH="0" baseline="0" dirty="0" smtClean="0">
                <a:ln>
                  <a:noFill/>
                </a:ln>
                <a:solidFill>
                  <a:schemeClr val="bg1"/>
                </a:solidFill>
                <a:effectLst/>
                <a:latin typeface="华文细黑" pitchFamily="2" charset="-122"/>
                <a:ea typeface="华文细黑" pitchFamily="2" charset="-122"/>
                <a:cs typeface="Times New Roman" pitchFamily="18" charset="0"/>
              </a:rPr>
              <a:t>10-75m</a:t>
            </a:r>
            <a:r>
              <a:rPr kumimoji="0" lang="zh-CN" altLang="en-US" sz="2800" i="0" u="none" strike="noStrike" cap="none" normalizeH="0" baseline="0" dirty="0" smtClean="0">
                <a:ln>
                  <a:noFill/>
                </a:ln>
                <a:solidFill>
                  <a:schemeClr val="bg1"/>
                </a:solidFill>
                <a:effectLst/>
                <a:latin typeface="华文细黑" pitchFamily="2" charset="-122"/>
                <a:ea typeface="华文细黑" pitchFamily="2" charset="-122"/>
                <a:cs typeface="Times New Roman" pitchFamily="18" charset="0"/>
              </a:rPr>
              <a:t>的范围内。</a:t>
            </a:r>
            <a:r>
              <a:rPr kumimoji="0" lang="zh-CN" altLang="en-US" sz="2800" i="0" u="none" strike="noStrike" cap="none" normalizeH="0" baseline="0" dirty="0" smtClean="0">
                <a:ln>
                  <a:noFill/>
                </a:ln>
                <a:solidFill>
                  <a:schemeClr val="bg1"/>
                </a:solidFill>
                <a:effectLst/>
                <a:latin typeface="华文细黑" pitchFamily="2" charset="-122"/>
                <a:ea typeface="华文细黑" pitchFamily="2" charset="-122"/>
                <a:cs typeface="宋体" pitchFamily="2" charset="-122"/>
              </a:rPr>
              <a:t> </a:t>
            </a:r>
          </a:p>
        </p:txBody>
      </p:sp>
      <p:sp>
        <p:nvSpPr>
          <p:cNvPr id="13" name="矩形 12"/>
          <p:cNvSpPr/>
          <p:nvPr/>
        </p:nvSpPr>
        <p:spPr>
          <a:xfrm>
            <a:off x="238455" y="5029592"/>
            <a:ext cx="5389894" cy="1200329"/>
          </a:xfrm>
          <a:prstGeom prst="rect">
            <a:avLst/>
          </a:prstGeom>
          <a:solidFill>
            <a:schemeClr val="accent6"/>
          </a:solidFill>
          <a:ln>
            <a:solidFill>
              <a:schemeClr val="accent1"/>
            </a:solidFill>
          </a:ln>
        </p:spPr>
        <p:txBody>
          <a:bodyPr wrap="square">
            <a:spAutoFit/>
          </a:bodyPr>
          <a:lstStyle/>
          <a:p>
            <a:r>
              <a:rPr lang="zh-CN" altLang="en-US" sz="3600" b="1" dirty="0" smtClean="0">
                <a:solidFill>
                  <a:schemeClr val="bg1"/>
                </a:solidFill>
                <a:latin typeface="华文细黑" pitchFamily="2" charset="-122"/>
                <a:ea typeface="华文细黑" pitchFamily="2" charset="-122"/>
              </a:rPr>
              <a:t>     中国使用的</a:t>
            </a:r>
            <a:r>
              <a:rPr lang="en-US" sz="3600" b="1" dirty="0" smtClean="0">
                <a:solidFill>
                  <a:schemeClr val="bg1"/>
                </a:solidFill>
                <a:latin typeface="华文细黑" pitchFamily="2" charset="-122"/>
                <a:ea typeface="华文细黑" pitchFamily="2" charset="-122"/>
              </a:rPr>
              <a:t>Zigbee</a:t>
            </a:r>
            <a:r>
              <a:rPr lang="zh-CN" altLang="en-US" sz="3600" b="1" dirty="0" smtClean="0">
                <a:solidFill>
                  <a:schemeClr val="bg1"/>
                </a:solidFill>
                <a:latin typeface="华文细黑" pitchFamily="2" charset="-122"/>
                <a:ea typeface="华文细黑" pitchFamily="2" charset="-122"/>
              </a:rPr>
              <a:t>工作的频段是</a:t>
            </a:r>
            <a:r>
              <a:rPr lang="en-US" altLang="zh-CN" sz="3600" b="1" dirty="0" smtClean="0">
                <a:solidFill>
                  <a:schemeClr val="bg1"/>
                </a:solidFill>
                <a:latin typeface="华文细黑" pitchFamily="2" charset="-122"/>
                <a:ea typeface="华文细黑" pitchFamily="2" charset="-122"/>
              </a:rPr>
              <a:t>:2.4GHz.</a:t>
            </a:r>
            <a:endParaRPr lang="zh-CN" altLang="en-US" sz="3600" b="1" dirty="0">
              <a:solidFill>
                <a:schemeClr val="bg1"/>
              </a:solidFill>
              <a:latin typeface="华文细黑" pitchFamily="2" charset="-122"/>
              <a:ea typeface="华文细黑" pitchFamily="2" charset="-122"/>
            </a:endParaRPr>
          </a:p>
        </p:txBody>
      </p:sp>
    </p:spTree>
  </p:cSld>
  <p:clrMapOvr>
    <a:masterClrMapping/>
  </p:clrMapOvr>
  <p:transition spd="slow">
    <p:blinds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3" name="组合 7"/>
          <p:cNvGrpSpPr>
            <a:grpSpLocks/>
          </p:cNvGrpSpPr>
          <p:nvPr/>
        </p:nvGrpSpPr>
        <p:grpSpPr bwMode="auto">
          <a:xfrm>
            <a:off x="-10501" y="450851"/>
            <a:ext cx="8785108" cy="519113"/>
            <a:chOff x="-12700" y="587118"/>
            <a:chExt cx="6948161" cy="520091"/>
          </a:xfrm>
        </p:grpSpPr>
        <p:sp>
          <p:nvSpPr>
            <p:cNvPr id="18440" name="文本框 14"/>
            <p:cNvSpPr txBox="1">
              <a:spLocks noChangeArrowheads="1"/>
            </p:cNvSpPr>
            <p:nvPr/>
          </p:nvSpPr>
          <p:spPr bwMode="auto">
            <a:xfrm>
              <a:off x="524951" y="587118"/>
              <a:ext cx="6410510"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新知储备</a:t>
              </a:r>
              <a:endParaRPr lang="zh-CN" altLang="en-US" sz="3200" b="1">
                <a:solidFill>
                  <a:schemeClr val="bg1"/>
                </a:solidFill>
                <a:latin typeface="微软雅黑" pitchFamily="34" charset="-122"/>
                <a:ea typeface="微软雅黑" pitchFamily="34" charset="-122"/>
                <a:cs typeface="Arial" charset="0"/>
              </a:endParaRPr>
            </a:p>
          </p:txBody>
        </p:sp>
        <p:sp>
          <p:nvSpPr>
            <p:cNvPr id="10" name="矩形 9"/>
            <p:cNvSpPr/>
            <p:nvPr/>
          </p:nvSpPr>
          <p:spPr>
            <a:xfrm>
              <a:off x="-12700" y="587118"/>
              <a:ext cx="393449"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5" name="矩形 14"/>
          <p:cNvSpPr/>
          <p:nvPr/>
        </p:nvSpPr>
        <p:spPr>
          <a:xfrm>
            <a:off x="156198" y="1338263"/>
            <a:ext cx="325520" cy="519112"/>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435" name="文本框 14"/>
          <p:cNvSpPr txBox="1">
            <a:spLocks noChangeArrowheads="1"/>
          </p:cNvSpPr>
          <p:nvPr/>
        </p:nvSpPr>
        <p:spPr bwMode="auto">
          <a:xfrm>
            <a:off x="606413" y="1337311"/>
            <a:ext cx="8680101"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dirty="0">
                <a:solidFill>
                  <a:schemeClr val="bg1"/>
                </a:solidFill>
                <a:latin typeface="微软雅黑" pitchFamily="34" charset="-122"/>
                <a:ea typeface="微软雅黑" pitchFamily="34" charset="-122"/>
                <a:cs typeface="Arial" charset="0"/>
              </a:rPr>
              <a:t>问题二：</a:t>
            </a:r>
            <a:r>
              <a:rPr lang="en-US" altLang="en-US" sz="3200" b="1" dirty="0">
                <a:solidFill>
                  <a:schemeClr val="bg1"/>
                </a:solidFill>
                <a:latin typeface="微软雅黑" pitchFamily="34" charset="-122"/>
                <a:ea typeface="微软雅黑" pitchFamily="34" charset="-122"/>
                <a:cs typeface="Arial" charset="0"/>
              </a:rPr>
              <a:t>ZigBee</a:t>
            </a:r>
            <a:r>
              <a:rPr lang="zh-CN" altLang="en-US" sz="3200" b="1" dirty="0">
                <a:solidFill>
                  <a:schemeClr val="bg1"/>
                </a:solidFill>
                <a:latin typeface="微软雅黑" pitchFamily="34" charset="-122"/>
                <a:ea typeface="微软雅黑" pitchFamily="34" charset="-122"/>
                <a:cs typeface="Arial" charset="0"/>
              </a:rPr>
              <a:t>技术由来和发展！</a:t>
            </a:r>
            <a:r>
              <a:rPr lang="en-US" altLang="zh-CN" sz="3200" b="1" dirty="0">
                <a:solidFill>
                  <a:schemeClr val="bg1"/>
                </a:solidFill>
                <a:latin typeface="微软雅黑" pitchFamily="34" charset="-122"/>
                <a:ea typeface="微软雅黑" pitchFamily="34" charset="-122"/>
                <a:cs typeface="Arial" charset="0"/>
              </a:rPr>
              <a:t>----</a:t>
            </a:r>
            <a:r>
              <a:rPr lang="zh-CN" altLang="en-US" sz="3200" b="1" dirty="0">
                <a:solidFill>
                  <a:srgbClr val="FFC000"/>
                </a:solidFill>
                <a:latin typeface="微软雅黑" pitchFamily="34" charset="-122"/>
                <a:ea typeface="微软雅黑" pitchFamily="34" charset="-122"/>
                <a:cs typeface="Arial" charset="0"/>
              </a:rPr>
              <a:t>聊一聊</a:t>
            </a:r>
          </a:p>
        </p:txBody>
      </p:sp>
      <p:sp>
        <p:nvSpPr>
          <p:cNvPr id="18436" name="TextBox 13"/>
          <p:cNvSpPr txBox="1">
            <a:spLocks noChangeArrowheads="1"/>
          </p:cNvSpPr>
          <p:nvPr/>
        </p:nvSpPr>
        <p:spPr bwMode="auto">
          <a:xfrm>
            <a:off x="439715" y="2087563"/>
            <a:ext cx="2257640" cy="830997"/>
          </a:xfrm>
          <a:prstGeom prst="rect">
            <a:avLst/>
          </a:prstGeom>
          <a:noFill/>
          <a:ln w="9525">
            <a:noFill/>
            <a:miter lim="800000"/>
            <a:headEnd/>
            <a:tailEnd/>
          </a:ln>
        </p:spPr>
        <p:txBody>
          <a:bodyPr>
            <a:spAutoFit/>
          </a:bodyPr>
          <a:lstStyle/>
          <a:p>
            <a:r>
              <a:rPr lang="en-US" altLang="zh-CN" sz="2400" b="1" dirty="0">
                <a:solidFill>
                  <a:schemeClr val="bg1"/>
                </a:solidFill>
                <a:latin typeface="Calibri" pitchFamily="34" charset="0"/>
              </a:rPr>
              <a:t>(1)ZigBee</a:t>
            </a:r>
            <a:r>
              <a:rPr lang="zh-CN" altLang="en-US" sz="2400" b="1" dirty="0">
                <a:solidFill>
                  <a:schemeClr val="bg1"/>
                </a:solidFill>
                <a:latin typeface="Calibri" pitchFamily="34" charset="0"/>
              </a:rPr>
              <a:t>的来源</a:t>
            </a:r>
          </a:p>
        </p:txBody>
      </p:sp>
      <p:sp>
        <p:nvSpPr>
          <p:cNvPr id="23" name="矩形 22"/>
          <p:cNvSpPr/>
          <p:nvPr/>
        </p:nvSpPr>
        <p:spPr>
          <a:xfrm>
            <a:off x="4323810" y="6188529"/>
            <a:ext cx="5493812" cy="369332"/>
          </a:xfrm>
          <a:prstGeom prst="rect">
            <a:avLst/>
          </a:prstGeom>
        </p:spPr>
        <p:txBody>
          <a:bodyPr wrap="none">
            <a:spAutoFit/>
          </a:bodyPr>
          <a:lstStyle/>
          <a:p>
            <a:pPr fontAlgn="auto">
              <a:spcBef>
                <a:spcPts val="0"/>
              </a:spcBef>
              <a:spcAft>
                <a:spcPts val="0"/>
              </a:spcAft>
              <a:defRPr/>
            </a:pPr>
            <a:r>
              <a:rPr lang="zh-CN" altLang="en-US" dirty="0">
                <a:solidFill>
                  <a:schemeClr val="accent2">
                    <a:lumMod val="60000"/>
                    <a:lumOff val="40000"/>
                  </a:schemeClr>
                </a:solidFill>
                <a:latin typeface="+mn-lt"/>
                <a:ea typeface="+mn-ea"/>
              </a:rPr>
              <a:t>人与动物的交流，是那种简单、纯粹、直接的交流。</a:t>
            </a:r>
          </a:p>
        </p:txBody>
      </p:sp>
      <p:sp>
        <p:nvSpPr>
          <p:cNvPr id="38914" name="Rectangle 2"/>
          <p:cNvSpPr>
            <a:spLocks noChangeArrowheads="1"/>
          </p:cNvSpPr>
          <p:nvPr/>
        </p:nvSpPr>
        <p:spPr bwMode="auto">
          <a:xfrm>
            <a:off x="1026439" y="2297341"/>
            <a:ext cx="7729792" cy="2677656"/>
          </a:xfrm>
          <a:prstGeom prst="rect">
            <a:avLst/>
          </a:prstGeom>
          <a:noFill/>
          <a:ln w="9525">
            <a:noFill/>
            <a:miter lim="800000"/>
            <a:headEnd/>
            <a:tailEnd/>
          </a:ln>
          <a:effectLst/>
        </p:spPr>
        <p:txBody>
          <a:bodyPr anchor="ctr">
            <a:spAutoFit/>
          </a:bodyPr>
          <a:lstStyle/>
          <a:p>
            <a:pPr indent="304800">
              <a:lnSpc>
                <a:spcPct val="150000"/>
              </a:lnSpc>
              <a:defRPr/>
            </a:pPr>
            <a:r>
              <a:rPr lang="zh-CN" altLang="en-US" sz="2800" b="1" dirty="0">
                <a:solidFill>
                  <a:schemeClr val="accent2">
                    <a:lumMod val="60000"/>
                    <a:lumOff val="40000"/>
                  </a:schemeClr>
                </a:solidFill>
                <a:latin typeface="微软雅黑" pitchFamily="34" charset="-122"/>
                <a:ea typeface="微软雅黑" pitchFamily="34" charset="-122"/>
                <a:cs typeface="宋体" pitchFamily="2" charset="-122"/>
              </a:rPr>
              <a:t>聊 </a:t>
            </a:r>
            <a:r>
              <a:rPr lang="en-US" altLang="zh-CN" sz="2800" b="1" dirty="0">
                <a:solidFill>
                  <a:schemeClr val="accent2">
                    <a:lumMod val="60000"/>
                    <a:lumOff val="40000"/>
                  </a:schemeClr>
                </a:solidFill>
                <a:latin typeface="微软雅黑" pitchFamily="34" charset="-122"/>
                <a:ea typeface="微软雅黑" pitchFamily="34" charset="-122"/>
                <a:cs typeface="宋体" pitchFamily="2" charset="-122"/>
              </a:rPr>
              <a:t>1</a:t>
            </a:r>
            <a:r>
              <a:rPr lang="zh-CN" altLang="en-US" sz="2800" b="1" dirty="0">
                <a:solidFill>
                  <a:schemeClr val="accent2">
                    <a:lumMod val="60000"/>
                    <a:lumOff val="40000"/>
                  </a:schemeClr>
                </a:solidFill>
                <a:latin typeface="微软雅黑" pitchFamily="34" charset="-122"/>
                <a:ea typeface="微软雅黑" pitchFamily="34" charset="-122"/>
                <a:cs typeface="宋体" pitchFamily="2" charset="-122"/>
              </a:rPr>
              <a:t>：人与人是如何交流的？ </a:t>
            </a:r>
          </a:p>
          <a:p>
            <a:pPr indent="304800" eaLnBrk="0" hangingPunct="0">
              <a:lnSpc>
                <a:spcPct val="150000"/>
              </a:lnSpc>
              <a:defRPr/>
            </a:pPr>
            <a:r>
              <a:rPr lang="zh-CN" altLang="en-US" sz="2800" b="1" dirty="0">
                <a:solidFill>
                  <a:schemeClr val="accent2">
                    <a:lumMod val="60000"/>
                    <a:lumOff val="40000"/>
                  </a:schemeClr>
                </a:solidFill>
                <a:latin typeface="微软雅黑" pitchFamily="34" charset="-122"/>
                <a:ea typeface="微软雅黑" pitchFamily="34" charset="-122"/>
                <a:cs typeface="宋体" pitchFamily="2" charset="-122"/>
              </a:rPr>
              <a:t>聊</a:t>
            </a:r>
            <a:r>
              <a:rPr lang="en-US" altLang="zh-CN" sz="2800" b="1" dirty="0">
                <a:solidFill>
                  <a:schemeClr val="accent2">
                    <a:lumMod val="60000"/>
                    <a:lumOff val="40000"/>
                  </a:schemeClr>
                </a:solidFill>
                <a:latin typeface="微软雅黑" pitchFamily="34" charset="-122"/>
                <a:ea typeface="微软雅黑" pitchFamily="34" charset="-122"/>
                <a:cs typeface="宋体" pitchFamily="2" charset="-122"/>
              </a:rPr>
              <a:t>2</a:t>
            </a:r>
            <a:r>
              <a:rPr lang="zh-CN" altLang="en-US" sz="2800" b="1" dirty="0">
                <a:solidFill>
                  <a:schemeClr val="accent2">
                    <a:lumMod val="60000"/>
                    <a:lumOff val="40000"/>
                  </a:schemeClr>
                </a:solidFill>
                <a:latin typeface="微软雅黑" pitchFamily="34" charset="-122"/>
                <a:ea typeface="微软雅黑" pitchFamily="34" charset="-122"/>
                <a:cs typeface="宋体" pitchFamily="2" charset="-122"/>
              </a:rPr>
              <a:t>：人与动物（例如狗）是如何交流的？</a:t>
            </a:r>
          </a:p>
          <a:p>
            <a:pPr indent="304800" eaLnBrk="0" hangingPunct="0">
              <a:lnSpc>
                <a:spcPct val="150000"/>
              </a:lnSpc>
              <a:defRPr/>
            </a:pPr>
            <a:r>
              <a:rPr lang="zh-CN" altLang="en-US" sz="2800" b="1" dirty="0">
                <a:solidFill>
                  <a:schemeClr val="accent2">
                    <a:lumMod val="60000"/>
                    <a:lumOff val="40000"/>
                  </a:schemeClr>
                </a:solidFill>
                <a:latin typeface="微软雅黑" pitchFamily="34" charset="-122"/>
                <a:ea typeface="微软雅黑" pitchFamily="34" charset="-122"/>
                <a:cs typeface="宋体" pitchFamily="2" charset="-122"/>
              </a:rPr>
              <a:t>聊</a:t>
            </a:r>
            <a:r>
              <a:rPr lang="en-US" altLang="zh-CN" sz="2800" b="1" dirty="0">
                <a:solidFill>
                  <a:schemeClr val="accent2">
                    <a:lumMod val="60000"/>
                    <a:lumOff val="40000"/>
                  </a:schemeClr>
                </a:solidFill>
                <a:latin typeface="微软雅黑" pitchFamily="34" charset="-122"/>
                <a:ea typeface="微软雅黑" pitchFamily="34" charset="-122"/>
                <a:cs typeface="宋体" pitchFamily="2" charset="-122"/>
              </a:rPr>
              <a:t>3</a:t>
            </a:r>
            <a:r>
              <a:rPr lang="zh-CN" altLang="en-US" sz="2800" b="1" dirty="0">
                <a:solidFill>
                  <a:schemeClr val="accent2">
                    <a:lumMod val="60000"/>
                    <a:lumOff val="40000"/>
                  </a:schemeClr>
                </a:solidFill>
                <a:latin typeface="微软雅黑" pitchFamily="34" charset="-122"/>
                <a:ea typeface="微软雅黑" pitchFamily="34" charset="-122"/>
                <a:cs typeface="宋体" pitchFamily="2" charset="-122"/>
              </a:rPr>
              <a:t>：举个例子说一下某一种动物之间是如何交流的？</a:t>
            </a:r>
          </a:p>
        </p:txBody>
      </p:sp>
      <p:sp>
        <p:nvSpPr>
          <p:cNvPr id="18439" name="矩形 23"/>
          <p:cNvSpPr>
            <a:spLocks noChangeArrowheads="1"/>
          </p:cNvSpPr>
          <p:nvPr/>
        </p:nvSpPr>
        <p:spPr bwMode="auto">
          <a:xfrm>
            <a:off x="507969" y="5018089"/>
            <a:ext cx="7879080" cy="707886"/>
          </a:xfrm>
          <a:prstGeom prst="rect">
            <a:avLst/>
          </a:prstGeom>
          <a:noFill/>
          <a:ln w="9525">
            <a:noFill/>
            <a:miter lim="800000"/>
            <a:headEnd/>
            <a:tailEnd/>
          </a:ln>
        </p:spPr>
        <p:txBody>
          <a:bodyPr wrap="none">
            <a:spAutoFit/>
          </a:bodyPr>
          <a:lstStyle/>
          <a:p>
            <a:r>
              <a:rPr lang="zh-CN" altLang="en-US" sz="4000" dirty="0">
                <a:solidFill>
                  <a:schemeClr val="bg1"/>
                </a:solidFill>
                <a:latin typeface="微软雅黑" pitchFamily="34" charset="-122"/>
                <a:ea typeface="微软雅黑" pitchFamily="34" charset="-122"/>
              </a:rPr>
              <a:t>你知道蜜蜂是如何传递信息的吗？</a:t>
            </a:r>
          </a:p>
        </p:txBody>
      </p:sp>
    </p:spTree>
  </p:cSld>
  <p:clrMapOvr>
    <a:masterClrMapping/>
  </p:clrMapOvr>
  <p:transition spd="slow">
    <p:blinds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组合 7"/>
          <p:cNvGrpSpPr>
            <a:grpSpLocks/>
          </p:cNvGrpSpPr>
          <p:nvPr/>
        </p:nvGrpSpPr>
        <p:grpSpPr bwMode="auto">
          <a:xfrm>
            <a:off x="-10501" y="450851"/>
            <a:ext cx="8785108" cy="519113"/>
            <a:chOff x="-12700" y="587118"/>
            <a:chExt cx="6948161" cy="520091"/>
          </a:xfrm>
        </p:grpSpPr>
        <p:sp>
          <p:nvSpPr>
            <p:cNvPr id="19471" name="文本框 14"/>
            <p:cNvSpPr txBox="1">
              <a:spLocks noChangeArrowheads="1"/>
            </p:cNvSpPr>
            <p:nvPr/>
          </p:nvSpPr>
          <p:spPr bwMode="auto">
            <a:xfrm>
              <a:off x="524951" y="587118"/>
              <a:ext cx="6410510"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新知储备</a:t>
              </a:r>
              <a:endParaRPr lang="zh-CN" altLang="en-US" sz="3200" b="1">
                <a:solidFill>
                  <a:schemeClr val="bg1"/>
                </a:solidFill>
                <a:latin typeface="微软雅黑" pitchFamily="34" charset="-122"/>
                <a:ea typeface="微软雅黑" pitchFamily="34" charset="-122"/>
                <a:cs typeface="Arial" charset="0"/>
              </a:endParaRPr>
            </a:p>
          </p:txBody>
        </p:sp>
        <p:sp>
          <p:nvSpPr>
            <p:cNvPr id="10" name="矩形 9"/>
            <p:cNvSpPr/>
            <p:nvPr/>
          </p:nvSpPr>
          <p:spPr>
            <a:xfrm>
              <a:off x="-12700" y="587118"/>
              <a:ext cx="393449"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5" name="矩形 14"/>
          <p:cNvSpPr/>
          <p:nvPr/>
        </p:nvSpPr>
        <p:spPr>
          <a:xfrm>
            <a:off x="156198" y="1338263"/>
            <a:ext cx="325520" cy="519112"/>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9459" name="文本框 14"/>
          <p:cNvSpPr txBox="1">
            <a:spLocks noChangeArrowheads="1"/>
          </p:cNvSpPr>
          <p:nvPr/>
        </p:nvSpPr>
        <p:spPr bwMode="auto">
          <a:xfrm>
            <a:off x="606413" y="1337311"/>
            <a:ext cx="8680101"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dirty="0">
                <a:solidFill>
                  <a:schemeClr val="bg1"/>
                </a:solidFill>
                <a:latin typeface="微软雅黑" pitchFamily="34" charset="-122"/>
                <a:ea typeface="微软雅黑" pitchFamily="34" charset="-122"/>
                <a:cs typeface="Arial" charset="0"/>
              </a:rPr>
              <a:t>问题二：</a:t>
            </a:r>
            <a:r>
              <a:rPr lang="en-US" altLang="en-US" sz="3200" b="1" dirty="0">
                <a:solidFill>
                  <a:schemeClr val="bg1"/>
                </a:solidFill>
                <a:latin typeface="微软雅黑" pitchFamily="34" charset="-122"/>
                <a:ea typeface="微软雅黑" pitchFamily="34" charset="-122"/>
                <a:cs typeface="Arial" charset="0"/>
              </a:rPr>
              <a:t>ZigBee</a:t>
            </a:r>
            <a:r>
              <a:rPr lang="zh-CN" altLang="en-US" sz="3200" b="1" dirty="0">
                <a:solidFill>
                  <a:schemeClr val="bg1"/>
                </a:solidFill>
                <a:latin typeface="微软雅黑" pitchFamily="34" charset="-122"/>
                <a:ea typeface="微软雅黑" pitchFamily="34" charset="-122"/>
                <a:cs typeface="Arial" charset="0"/>
              </a:rPr>
              <a:t>技术由来和发展！</a:t>
            </a:r>
            <a:r>
              <a:rPr lang="en-US" altLang="zh-CN" sz="3200" b="1" dirty="0">
                <a:solidFill>
                  <a:schemeClr val="bg1"/>
                </a:solidFill>
                <a:latin typeface="微软雅黑" pitchFamily="34" charset="-122"/>
                <a:ea typeface="微软雅黑" pitchFamily="34" charset="-122"/>
                <a:cs typeface="Arial" charset="0"/>
              </a:rPr>
              <a:t>----</a:t>
            </a:r>
            <a:r>
              <a:rPr lang="zh-CN" altLang="en-US" sz="3200" b="1" dirty="0">
                <a:solidFill>
                  <a:srgbClr val="FFC000"/>
                </a:solidFill>
                <a:latin typeface="微软雅黑" pitchFamily="34" charset="-122"/>
                <a:ea typeface="微软雅黑" pitchFamily="34" charset="-122"/>
                <a:cs typeface="Arial" charset="0"/>
              </a:rPr>
              <a:t>猜一猜</a:t>
            </a:r>
          </a:p>
        </p:txBody>
      </p:sp>
      <p:sp>
        <p:nvSpPr>
          <p:cNvPr id="19460" name="TextBox 13"/>
          <p:cNvSpPr txBox="1">
            <a:spLocks noChangeArrowheads="1"/>
          </p:cNvSpPr>
          <p:nvPr/>
        </p:nvSpPr>
        <p:spPr bwMode="auto">
          <a:xfrm>
            <a:off x="439714" y="2087563"/>
            <a:ext cx="2695371" cy="461665"/>
          </a:xfrm>
          <a:prstGeom prst="rect">
            <a:avLst/>
          </a:prstGeom>
          <a:noFill/>
          <a:ln w="9525">
            <a:noFill/>
            <a:miter lim="800000"/>
            <a:headEnd/>
            <a:tailEnd/>
          </a:ln>
        </p:spPr>
        <p:txBody>
          <a:bodyPr wrap="square">
            <a:spAutoFit/>
          </a:bodyPr>
          <a:lstStyle/>
          <a:p>
            <a:r>
              <a:rPr lang="en-US" altLang="zh-CN" sz="2400" b="1" dirty="0">
                <a:solidFill>
                  <a:schemeClr val="bg1"/>
                </a:solidFill>
                <a:latin typeface="Calibri" pitchFamily="34" charset="0"/>
              </a:rPr>
              <a:t>(1)ZigBee</a:t>
            </a:r>
            <a:r>
              <a:rPr lang="zh-CN" altLang="en-US" sz="2400" b="1" dirty="0">
                <a:solidFill>
                  <a:schemeClr val="bg1"/>
                </a:solidFill>
                <a:latin typeface="Calibri" pitchFamily="34" charset="0"/>
              </a:rPr>
              <a:t>的来源</a:t>
            </a:r>
          </a:p>
        </p:txBody>
      </p:sp>
      <p:sp>
        <p:nvSpPr>
          <p:cNvPr id="12" name="矩形 11"/>
          <p:cNvSpPr/>
          <p:nvPr/>
        </p:nvSpPr>
        <p:spPr>
          <a:xfrm>
            <a:off x="4325257" y="5534026"/>
            <a:ext cx="5755369" cy="1323439"/>
          </a:xfrm>
          <a:prstGeom prst="rect">
            <a:avLst/>
          </a:prstGeom>
        </p:spPr>
        <p:txBody>
          <a:bodyPr wrap="square">
            <a:spAutoFit/>
          </a:bodyPr>
          <a:lstStyle/>
          <a:p>
            <a:pPr fontAlgn="auto">
              <a:spcBef>
                <a:spcPts val="0"/>
              </a:spcBef>
              <a:spcAft>
                <a:spcPts val="0"/>
              </a:spcAft>
              <a:defRPr/>
            </a:pPr>
            <a:r>
              <a:rPr lang="zh-CN" altLang="en-US" sz="2000" dirty="0">
                <a:solidFill>
                  <a:schemeClr val="bg1"/>
                </a:solidFill>
                <a:latin typeface="微软雅黑" pitchFamily="34" charset="-122"/>
                <a:ea typeface="微软雅黑" pitchFamily="34" charset="-122"/>
              </a:rPr>
              <a:t>       冯</a:t>
            </a:r>
            <a:r>
              <a:rPr lang="en-US" altLang="zh-CN" sz="2000" dirty="0">
                <a:solidFill>
                  <a:schemeClr val="bg1"/>
                </a:solidFill>
                <a:latin typeface="微软雅黑" pitchFamily="34" charset="-122"/>
                <a:ea typeface="微软雅黑" pitchFamily="34" charset="-122"/>
              </a:rPr>
              <a:t>·</a:t>
            </a:r>
            <a:r>
              <a:rPr lang="zh-CN" altLang="en-US" sz="2000" dirty="0">
                <a:solidFill>
                  <a:schemeClr val="bg1"/>
                </a:solidFill>
                <a:latin typeface="微软雅黑" pitchFamily="34" charset="-122"/>
                <a:ea typeface="微软雅黑" pitchFamily="34" charset="-122"/>
              </a:rPr>
              <a:t>佛烈希经过大量实验，在</a:t>
            </a:r>
            <a:r>
              <a:rPr lang="en-US" altLang="zh-CN" sz="2000" dirty="0">
                <a:solidFill>
                  <a:schemeClr val="bg1"/>
                </a:solidFill>
                <a:latin typeface="微软雅黑" pitchFamily="34" charset="-122"/>
                <a:ea typeface="微软雅黑" pitchFamily="34" charset="-122"/>
              </a:rPr>
              <a:t>1967</a:t>
            </a:r>
            <a:r>
              <a:rPr lang="zh-CN" altLang="en-US" sz="2000" dirty="0">
                <a:solidFill>
                  <a:schemeClr val="bg1"/>
                </a:solidFill>
                <a:latin typeface="微软雅黑" pitchFamily="34" charset="-122"/>
                <a:ea typeface="微软雅黑" pitchFamily="34" charset="-122"/>
              </a:rPr>
              <a:t>年证实</a:t>
            </a:r>
            <a:r>
              <a:rPr lang="zh-CN" altLang="en-US" sz="2000" dirty="0">
                <a:solidFill>
                  <a:schemeClr val="bg1"/>
                </a:solidFill>
                <a:latin typeface="+mn-lt"/>
                <a:ea typeface="+mn-ea"/>
              </a:rPr>
              <a:t>外出寻找花丛蜜源的蜜蜂找到了目标飞回蜂房上空，</a:t>
            </a:r>
            <a:r>
              <a:rPr lang="zh-CN" altLang="en-US" sz="2000" dirty="0">
                <a:solidFill>
                  <a:schemeClr val="accent2">
                    <a:lumMod val="60000"/>
                    <a:lumOff val="40000"/>
                  </a:schemeClr>
                </a:solidFill>
                <a:latin typeface="微软雅黑" pitchFamily="34" charset="-122"/>
                <a:ea typeface="微软雅黑" pitchFamily="34" charset="-122"/>
              </a:rPr>
              <a:t>蜂箱内蜜蜂的舞蹈表达了蜜粉的量、质、距离、方向</a:t>
            </a:r>
            <a:r>
              <a:rPr lang="zh-CN" altLang="en-US" sz="2000" dirty="0">
                <a:solidFill>
                  <a:schemeClr val="bg1"/>
                </a:solidFill>
                <a:latin typeface="微软雅黑" pitchFamily="34" charset="-122"/>
                <a:ea typeface="微软雅黑" pitchFamily="34" charset="-122"/>
              </a:rPr>
              <a:t>，从而获得了</a:t>
            </a:r>
            <a:r>
              <a:rPr lang="en-US" altLang="zh-CN" sz="2000" dirty="0">
                <a:solidFill>
                  <a:schemeClr val="bg1"/>
                </a:solidFill>
                <a:latin typeface="微软雅黑" pitchFamily="34" charset="-122"/>
                <a:ea typeface="微软雅黑" pitchFamily="34" charset="-122"/>
              </a:rPr>
              <a:t>1973</a:t>
            </a:r>
            <a:r>
              <a:rPr lang="zh-CN" altLang="en-US" sz="2000" dirty="0">
                <a:solidFill>
                  <a:schemeClr val="bg1"/>
                </a:solidFill>
                <a:latin typeface="微软雅黑" pitchFamily="34" charset="-122"/>
                <a:ea typeface="微软雅黑" pitchFamily="34" charset="-122"/>
              </a:rPr>
              <a:t>年的诺贝尔奖。</a:t>
            </a:r>
          </a:p>
        </p:txBody>
      </p:sp>
      <p:sp>
        <p:nvSpPr>
          <p:cNvPr id="13" name="矩形 12"/>
          <p:cNvSpPr/>
          <p:nvPr/>
        </p:nvSpPr>
        <p:spPr>
          <a:xfrm>
            <a:off x="3915431" y="2149476"/>
            <a:ext cx="6119254" cy="708025"/>
          </a:xfrm>
          <a:prstGeom prst="rect">
            <a:avLst/>
          </a:prstGeom>
        </p:spPr>
        <p:txBody>
          <a:bodyPr>
            <a:spAutoFit/>
          </a:bodyPr>
          <a:lstStyle/>
          <a:p>
            <a:pPr fontAlgn="auto">
              <a:spcBef>
                <a:spcPts val="0"/>
              </a:spcBef>
              <a:spcAft>
                <a:spcPts val="0"/>
              </a:spcAft>
              <a:defRPr/>
            </a:pPr>
            <a:r>
              <a:rPr lang="zh-CN" altLang="en-US" sz="2000" dirty="0">
                <a:solidFill>
                  <a:schemeClr val="bg1"/>
                </a:solidFill>
                <a:latin typeface="+mn-lt"/>
                <a:ea typeface="+mn-ea"/>
              </a:rPr>
              <a:t>如果找蜜源的蜜蜂在蜂巢上跳圆圈舞，也就是绕圈旋转后又反向绕行一圈，表示蜜源就在蜂巢附近</a:t>
            </a:r>
            <a:r>
              <a:rPr lang="en-US" altLang="zh-CN" sz="2000" dirty="0">
                <a:solidFill>
                  <a:schemeClr val="bg1"/>
                </a:solidFill>
                <a:latin typeface="+mn-lt"/>
                <a:ea typeface="+mn-ea"/>
              </a:rPr>
              <a:t>(</a:t>
            </a:r>
            <a:r>
              <a:rPr lang="zh-CN" altLang="en-US" sz="2000" dirty="0">
                <a:solidFill>
                  <a:schemeClr val="accent5">
                    <a:lumMod val="75000"/>
                  </a:schemeClr>
                </a:solidFill>
                <a:latin typeface="+mn-lt"/>
                <a:ea typeface="+mn-ea"/>
              </a:rPr>
              <a:t>图</a:t>
            </a:r>
            <a:r>
              <a:rPr lang="en-US" altLang="zh-CN" sz="2000" dirty="0">
                <a:solidFill>
                  <a:schemeClr val="accent5">
                    <a:lumMod val="75000"/>
                  </a:schemeClr>
                </a:solidFill>
                <a:latin typeface="+mn-lt"/>
                <a:ea typeface="+mn-ea"/>
              </a:rPr>
              <a:t>A</a:t>
            </a:r>
            <a:r>
              <a:rPr lang="en-US" altLang="zh-CN" sz="2000" dirty="0">
                <a:solidFill>
                  <a:schemeClr val="bg1"/>
                </a:solidFill>
                <a:latin typeface="+mn-lt"/>
                <a:ea typeface="+mn-ea"/>
              </a:rPr>
              <a:t>)</a:t>
            </a:r>
            <a:r>
              <a:rPr lang="zh-CN" altLang="en-US" sz="2000" dirty="0">
                <a:solidFill>
                  <a:schemeClr val="bg1"/>
                </a:solidFill>
                <a:latin typeface="+mn-lt"/>
                <a:ea typeface="+mn-ea"/>
              </a:rPr>
              <a:t>。</a:t>
            </a:r>
            <a:endParaRPr lang="en-US" altLang="zh-CN" sz="2000" dirty="0">
              <a:solidFill>
                <a:schemeClr val="bg1"/>
              </a:solidFill>
              <a:latin typeface="+mn-lt"/>
              <a:ea typeface="+mn-ea"/>
            </a:endParaRPr>
          </a:p>
        </p:txBody>
      </p:sp>
      <p:pic>
        <p:nvPicPr>
          <p:cNvPr id="19463" name="Picture 3"/>
          <p:cNvPicPr>
            <a:picLocks noChangeAspect="1" noChangeArrowheads="1"/>
          </p:cNvPicPr>
          <p:nvPr/>
        </p:nvPicPr>
        <p:blipFill>
          <a:blip r:embed="rId2"/>
          <a:srcRect l="1711" r="52670" b="52734"/>
          <a:stretch>
            <a:fillRect/>
          </a:stretch>
        </p:blipFill>
        <p:spPr bwMode="auto">
          <a:xfrm>
            <a:off x="169323" y="2665413"/>
            <a:ext cx="1669604" cy="1892300"/>
          </a:xfrm>
          <a:prstGeom prst="rect">
            <a:avLst/>
          </a:prstGeom>
          <a:noFill/>
          <a:ln w="9525">
            <a:noFill/>
            <a:miter lim="800000"/>
            <a:headEnd/>
            <a:tailEnd/>
          </a:ln>
        </p:spPr>
      </p:pic>
      <p:pic>
        <p:nvPicPr>
          <p:cNvPr id="19464" name="Picture 3"/>
          <p:cNvPicPr>
            <a:picLocks noChangeAspect="1" noChangeArrowheads="1"/>
          </p:cNvPicPr>
          <p:nvPr/>
        </p:nvPicPr>
        <p:blipFill>
          <a:blip r:embed="rId2"/>
          <a:srcRect l="52515" t="51433"/>
          <a:stretch>
            <a:fillRect/>
          </a:stretch>
        </p:blipFill>
        <p:spPr bwMode="auto">
          <a:xfrm>
            <a:off x="1862554" y="4586289"/>
            <a:ext cx="1601349" cy="1882775"/>
          </a:xfrm>
          <a:prstGeom prst="rect">
            <a:avLst/>
          </a:prstGeom>
          <a:noFill/>
          <a:ln w="9525">
            <a:noFill/>
            <a:miter lim="800000"/>
            <a:headEnd/>
            <a:tailEnd/>
          </a:ln>
        </p:spPr>
      </p:pic>
      <p:pic>
        <p:nvPicPr>
          <p:cNvPr id="19465" name="Picture 3"/>
          <p:cNvPicPr>
            <a:picLocks noChangeAspect="1" noChangeArrowheads="1"/>
          </p:cNvPicPr>
          <p:nvPr/>
        </p:nvPicPr>
        <p:blipFill>
          <a:blip r:embed="rId2"/>
          <a:srcRect l="51572" b="52734"/>
          <a:stretch>
            <a:fillRect/>
          </a:stretch>
        </p:blipFill>
        <p:spPr bwMode="auto">
          <a:xfrm>
            <a:off x="169323" y="4603751"/>
            <a:ext cx="1659103" cy="1865313"/>
          </a:xfrm>
          <a:prstGeom prst="rect">
            <a:avLst/>
          </a:prstGeom>
          <a:noFill/>
          <a:ln w="9525">
            <a:noFill/>
            <a:miter lim="800000"/>
            <a:headEnd/>
            <a:tailEnd/>
          </a:ln>
        </p:spPr>
      </p:pic>
      <p:pic>
        <p:nvPicPr>
          <p:cNvPr id="19466" name="Picture 3"/>
          <p:cNvPicPr>
            <a:picLocks noChangeAspect="1" noChangeArrowheads="1"/>
          </p:cNvPicPr>
          <p:nvPr/>
        </p:nvPicPr>
        <p:blipFill>
          <a:blip r:embed="rId2"/>
          <a:srcRect t="51433" r="53142"/>
          <a:stretch>
            <a:fillRect/>
          </a:stretch>
        </p:blipFill>
        <p:spPr bwMode="auto">
          <a:xfrm>
            <a:off x="1857303" y="2660651"/>
            <a:ext cx="1606600" cy="1897063"/>
          </a:xfrm>
          <a:prstGeom prst="rect">
            <a:avLst/>
          </a:prstGeom>
          <a:noFill/>
          <a:ln w="9525">
            <a:noFill/>
            <a:miter lim="800000"/>
            <a:headEnd/>
            <a:tailEnd/>
          </a:ln>
        </p:spPr>
      </p:pic>
      <p:sp>
        <p:nvSpPr>
          <p:cNvPr id="19467" name="矩形 21"/>
          <p:cNvSpPr>
            <a:spLocks noChangeArrowheads="1"/>
          </p:cNvSpPr>
          <p:nvPr/>
        </p:nvSpPr>
        <p:spPr bwMode="auto">
          <a:xfrm>
            <a:off x="3926305" y="4678224"/>
            <a:ext cx="6165194" cy="707886"/>
          </a:xfrm>
          <a:prstGeom prst="rect">
            <a:avLst/>
          </a:prstGeom>
          <a:noFill/>
          <a:ln w="9525">
            <a:noFill/>
            <a:miter lim="800000"/>
            <a:headEnd/>
            <a:tailEnd/>
          </a:ln>
        </p:spPr>
        <p:txBody>
          <a:bodyPr>
            <a:spAutoFit/>
          </a:bodyPr>
          <a:lstStyle/>
          <a:p>
            <a:r>
              <a:rPr lang="zh-CN" altLang="en-US" sz="2000" dirty="0">
                <a:solidFill>
                  <a:srgbClr val="FFFFFF"/>
                </a:solidFill>
                <a:latin typeface="Calibri" pitchFamily="34" charset="0"/>
              </a:rPr>
              <a:t>如果它朝右边摇摆身体，则蜜源在朝太阳的右边方向（</a:t>
            </a:r>
            <a:r>
              <a:rPr lang="zh-CN" altLang="en-US" sz="2000" dirty="0">
                <a:solidFill>
                  <a:srgbClr val="2F5597"/>
                </a:solidFill>
                <a:latin typeface="Calibri" pitchFamily="34" charset="0"/>
              </a:rPr>
              <a:t>图</a:t>
            </a:r>
            <a:r>
              <a:rPr lang="en-US" altLang="zh-CN" sz="2000" dirty="0">
                <a:solidFill>
                  <a:srgbClr val="2F5597"/>
                </a:solidFill>
                <a:latin typeface="Calibri" pitchFamily="34" charset="0"/>
              </a:rPr>
              <a:t>C</a:t>
            </a:r>
            <a:r>
              <a:rPr lang="zh-CN" altLang="en-US" sz="2000" dirty="0">
                <a:solidFill>
                  <a:srgbClr val="FFFFFF"/>
                </a:solidFill>
                <a:latin typeface="Calibri" pitchFamily="34" charset="0"/>
              </a:rPr>
              <a:t>）；</a:t>
            </a:r>
          </a:p>
        </p:txBody>
      </p:sp>
      <p:sp>
        <p:nvSpPr>
          <p:cNvPr id="19468" name="矩形 24"/>
          <p:cNvSpPr>
            <a:spLocks noChangeArrowheads="1"/>
          </p:cNvSpPr>
          <p:nvPr/>
        </p:nvSpPr>
        <p:spPr bwMode="auto">
          <a:xfrm>
            <a:off x="3915431" y="3970338"/>
            <a:ext cx="6007685" cy="707886"/>
          </a:xfrm>
          <a:prstGeom prst="rect">
            <a:avLst/>
          </a:prstGeom>
          <a:noFill/>
          <a:ln w="9525">
            <a:noFill/>
            <a:miter lim="800000"/>
            <a:headEnd/>
            <a:tailEnd/>
          </a:ln>
        </p:spPr>
        <p:txBody>
          <a:bodyPr>
            <a:spAutoFit/>
          </a:bodyPr>
          <a:lstStyle/>
          <a:p>
            <a:r>
              <a:rPr lang="zh-CN" altLang="en-US" sz="2000" dirty="0">
                <a:solidFill>
                  <a:srgbClr val="FFFFFF"/>
                </a:solidFill>
                <a:latin typeface="Calibri" pitchFamily="34" charset="0"/>
              </a:rPr>
              <a:t>如果它朝左方摇摆身体，则蜜源在朝太阳的左边方向（</a:t>
            </a:r>
            <a:r>
              <a:rPr lang="zh-CN" altLang="en-US" sz="2000" dirty="0">
                <a:solidFill>
                  <a:srgbClr val="2F5597"/>
                </a:solidFill>
                <a:latin typeface="Calibri" pitchFamily="34" charset="0"/>
              </a:rPr>
              <a:t>图</a:t>
            </a:r>
            <a:r>
              <a:rPr lang="en-US" altLang="zh-CN" sz="2000" dirty="0">
                <a:solidFill>
                  <a:srgbClr val="2F5597"/>
                </a:solidFill>
                <a:latin typeface="Calibri" pitchFamily="34" charset="0"/>
              </a:rPr>
              <a:t>C</a:t>
            </a:r>
            <a:r>
              <a:rPr lang="zh-CN" altLang="en-US" sz="2000" dirty="0">
                <a:solidFill>
                  <a:srgbClr val="FFFFFF"/>
                </a:solidFill>
                <a:latin typeface="Calibri" pitchFamily="34" charset="0"/>
              </a:rPr>
              <a:t>）；</a:t>
            </a:r>
            <a:endParaRPr lang="en-US" altLang="zh-CN" sz="2000" dirty="0">
              <a:solidFill>
                <a:srgbClr val="FFFFFF"/>
              </a:solidFill>
              <a:latin typeface="Calibri" pitchFamily="34" charset="0"/>
            </a:endParaRPr>
          </a:p>
        </p:txBody>
      </p:sp>
      <p:sp>
        <p:nvSpPr>
          <p:cNvPr id="19469" name="矩形 25"/>
          <p:cNvSpPr>
            <a:spLocks noChangeArrowheads="1"/>
          </p:cNvSpPr>
          <p:nvPr/>
        </p:nvSpPr>
        <p:spPr bwMode="auto">
          <a:xfrm>
            <a:off x="3915431" y="2889250"/>
            <a:ext cx="6029999" cy="1016000"/>
          </a:xfrm>
          <a:prstGeom prst="rect">
            <a:avLst/>
          </a:prstGeom>
          <a:noFill/>
          <a:ln w="9525">
            <a:noFill/>
            <a:miter lim="800000"/>
            <a:headEnd/>
            <a:tailEnd/>
          </a:ln>
        </p:spPr>
        <p:txBody>
          <a:bodyPr>
            <a:spAutoFit/>
          </a:bodyPr>
          <a:lstStyle/>
          <a:p>
            <a:r>
              <a:rPr lang="zh-CN" altLang="en-US" sz="2000" dirty="0">
                <a:solidFill>
                  <a:srgbClr val="FFFFFF"/>
                </a:solidFill>
                <a:latin typeface="Calibri" pitchFamily="34" charset="0"/>
              </a:rPr>
              <a:t>如果蜜源离巢较远，它就表演“ </a:t>
            </a:r>
            <a:r>
              <a:rPr lang="en-US" altLang="zh-CN" sz="2000" dirty="0">
                <a:solidFill>
                  <a:srgbClr val="FFFFFF"/>
                </a:solidFill>
                <a:latin typeface="Calibri" pitchFamily="34" charset="0"/>
              </a:rPr>
              <a:t>8 ”</a:t>
            </a:r>
            <a:r>
              <a:rPr lang="zh-CN" altLang="en-US" sz="2000" dirty="0">
                <a:solidFill>
                  <a:srgbClr val="FFFFFF"/>
                </a:solidFill>
                <a:latin typeface="Calibri" pitchFamily="34" charset="0"/>
              </a:rPr>
              <a:t>字舞，并且根据舞蹈的动作指明方向和数量：如果跳舞的蜜蜂朝正上方摇摆身体，表示蜜源在朝太阳的正方向（</a:t>
            </a:r>
            <a:r>
              <a:rPr lang="zh-CN" altLang="en-US" sz="2000" dirty="0">
                <a:solidFill>
                  <a:srgbClr val="2F5597"/>
                </a:solidFill>
                <a:latin typeface="Calibri" pitchFamily="34" charset="0"/>
              </a:rPr>
              <a:t>图</a:t>
            </a:r>
            <a:r>
              <a:rPr lang="en-US" altLang="zh-CN" sz="2000" dirty="0">
                <a:solidFill>
                  <a:srgbClr val="2F5597"/>
                </a:solidFill>
                <a:latin typeface="Calibri" pitchFamily="34" charset="0"/>
              </a:rPr>
              <a:t>B</a:t>
            </a:r>
            <a:r>
              <a:rPr lang="zh-CN" altLang="en-US" sz="2000" dirty="0">
                <a:solidFill>
                  <a:srgbClr val="FFFFFF"/>
                </a:solidFill>
                <a:latin typeface="Calibri" pitchFamily="34" charset="0"/>
              </a:rPr>
              <a:t>）</a:t>
            </a:r>
            <a:endParaRPr lang="en-US" altLang="zh-CN" sz="2000" dirty="0">
              <a:solidFill>
                <a:srgbClr val="FFFFFF"/>
              </a:solidFill>
              <a:latin typeface="Calibri" pitchFamily="34" charset="0"/>
            </a:endParaRPr>
          </a:p>
        </p:txBody>
      </p:sp>
      <p:pic>
        <p:nvPicPr>
          <p:cNvPr id="19470" name="Picture 4"/>
          <p:cNvPicPr>
            <a:picLocks noChangeAspect="1" noChangeArrowheads="1"/>
          </p:cNvPicPr>
          <p:nvPr/>
        </p:nvPicPr>
        <p:blipFill>
          <a:blip r:embed="rId3"/>
          <a:srcRect/>
          <a:stretch>
            <a:fillRect/>
          </a:stretch>
        </p:blipFill>
        <p:spPr bwMode="auto">
          <a:xfrm>
            <a:off x="9023997" y="109538"/>
            <a:ext cx="976561" cy="1173162"/>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组合 7"/>
          <p:cNvGrpSpPr>
            <a:grpSpLocks/>
          </p:cNvGrpSpPr>
          <p:nvPr/>
        </p:nvGrpSpPr>
        <p:grpSpPr bwMode="auto">
          <a:xfrm>
            <a:off x="-10501" y="450851"/>
            <a:ext cx="8785108" cy="519113"/>
            <a:chOff x="-12700" y="587118"/>
            <a:chExt cx="6948161" cy="520091"/>
          </a:xfrm>
        </p:grpSpPr>
        <p:sp>
          <p:nvSpPr>
            <p:cNvPr id="20489" name="文本框 14"/>
            <p:cNvSpPr txBox="1">
              <a:spLocks noChangeArrowheads="1"/>
            </p:cNvSpPr>
            <p:nvPr/>
          </p:nvSpPr>
          <p:spPr bwMode="auto">
            <a:xfrm>
              <a:off x="524951" y="587118"/>
              <a:ext cx="6410510"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a:solidFill>
                    <a:srgbClr val="FFC000"/>
                  </a:solidFill>
                  <a:latin typeface="微软雅黑" pitchFamily="34" charset="-122"/>
                  <a:ea typeface="微软雅黑" pitchFamily="34" charset="-122"/>
                  <a:cs typeface="Arial" charset="0"/>
                </a:rPr>
                <a:t>新知储备</a:t>
              </a:r>
              <a:endParaRPr lang="zh-CN" altLang="en-US" sz="3200" b="1">
                <a:solidFill>
                  <a:schemeClr val="bg1"/>
                </a:solidFill>
                <a:latin typeface="微软雅黑" pitchFamily="34" charset="-122"/>
                <a:ea typeface="微软雅黑" pitchFamily="34" charset="-122"/>
                <a:cs typeface="Arial" charset="0"/>
              </a:endParaRPr>
            </a:p>
          </p:txBody>
        </p:sp>
        <p:sp>
          <p:nvSpPr>
            <p:cNvPr id="10" name="矩形 9"/>
            <p:cNvSpPr/>
            <p:nvPr/>
          </p:nvSpPr>
          <p:spPr>
            <a:xfrm>
              <a:off x="-12700" y="587118"/>
              <a:ext cx="393449"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5" name="矩形 14"/>
          <p:cNvSpPr/>
          <p:nvPr/>
        </p:nvSpPr>
        <p:spPr>
          <a:xfrm>
            <a:off x="156198" y="1338263"/>
            <a:ext cx="325520" cy="519112"/>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0483" name="文本框 14"/>
          <p:cNvSpPr txBox="1">
            <a:spLocks noChangeArrowheads="1"/>
          </p:cNvSpPr>
          <p:nvPr/>
        </p:nvSpPr>
        <p:spPr bwMode="auto">
          <a:xfrm>
            <a:off x="606413" y="1337311"/>
            <a:ext cx="8680101"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dirty="0">
                <a:solidFill>
                  <a:schemeClr val="bg1"/>
                </a:solidFill>
                <a:latin typeface="微软雅黑" pitchFamily="34" charset="-122"/>
                <a:ea typeface="微软雅黑" pitchFamily="34" charset="-122"/>
                <a:cs typeface="Arial" charset="0"/>
              </a:rPr>
              <a:t>问题二：</a:t>
            </a:r>
            <a:r>
              <a:rPr lang="en-US" altLang="en-US" sz="3200" b="1" dirty="0">
                <a:solidFill>
                  <a:schemeClr val="bg1"/>
                </a:solidFill>
                <a:latin typeface="微软雅黑" pitchFamily="34" charset="-122"/>
                <a:ea typeface="微软雅黑" pitchFamily="34" charset="-122"/>
                <a:cs typeface="Arial" charset="0"/>
              </a:rPr>
              <a:t>ZigBee</a:t>
            </a:r>
            <a:r>
              <a:rPr lang="zh-CN" altLang="en-US" sz="3200" b="1" dirty="0">
                <a:solidFill>
                  <a:schemeClr val="bg1"/>
                </a:solidFill>
                <a:latin typeface="微软雅黑" pitchFamily="34" charset="-122"/>
                <a:ea typeface="微软雅黑" pitchFamily="34" charset="-122"/>
                <a:cs typeface="Arial" charset="0"/>
              </a:rPr>
              <a:t>技术由来和发展！</a:t>
            </a:r>
            <a:r>
              <a:rPr lang="en-US" altLang="zh-CN" sz="3200" b="1" dirty="0">
                <a:solidFill>
                  <a:schemeClr val="bg1"/>
                </a:solidFill>
                <a:latin typeface="微软雅黑" pitchFamily="34" charset="-122"/>
                <a:ea typeface="微软雅黑" pitchFamily="34" charset="-122"/>
                <a:cs typeface="Arial" charset="0"/>
              </a:rPr>
              <a:t>----</a:t>
            </a:r>
            <a:r>
              <a:rPr lang="zh-CN" altLang="en-US" sz="3200" b="1" dirty="0">
                <a:solidFill>
                  <a:srgbClr val="FFC000"/>
                </a:solidFill>
                <a:latin typeface="微软雅黑" pitchFamily="34" charset="-122"/>
                <a:ea typeface="微软雅黑" pitchFamily="34" charset="-122"/>
                <a:cs typeface="Arial" charset="0"/>
              </a:rPr>
              <a:t>聊一聊</a:t>
            </a:r>
          </a:p>
        </p:txBody>
      </p:sp>
      <p:sp>
        <p:nvSpPr>
          <p:cNvPr id="20484" name="TextBox 13"/>
          <p:cNvSpPr txBox="1">
            <a:spLocks noChangeArrowheads="1"/>
          </p:cNvSpPr>
          <p:nvPr/>
        </p:nvSpPr>
        <p:spPr bwMode="auto">
          <a:xfrm>
            <a:off x="383274" y="2292351"/>
            <a:ext cx="2257640" cy="830997"/>
          </a:xfrm>
          <a:prstGeom prst="rect">
            <a:avLst/>
          </a:prstGeom>
          <a:noFill/>
          <a:ln w="9525">
            <a:noFill/>
            <a:miter lim="800000"/>
            <a:headEnd/>
            <a:tailEnd/>
          </a:ln>
        </p:spPr>
        <p:txBody>
          <a:bodyPr>
            <a:spAutoFit/>
          </a:bodyPr>
          <a:lstStyle/>
          <a:p>
            <a:r>
              <a:rPr lang="en-US" altLang="zh-CN" sz="2400" b="1" dirty="0">
                <a:solidFill>
                  <a:schemeClr val="bg1"/>
                </a:solidFill>
                <a:latin typeface="Calibri" pitchFamily="34" charset="0"/>
              </a:rPr>
              <a:t>(1)ZigBee</a:t>
            </a:r>
            <a:r>
              <a:rPr lang="zh-CN" altLang="en-US" sz="2400" b="1" dirty="0">
                <a:solidFill>
                  <a:schemeClr val="bg1"/>
                </a:solidFill>
                <a:latin typeface="Calibri" pitchFamily="34" charset="0"/>
              </a:rPr>
              <a:t>的来源</a:t>
            </a:r>
          </a:p>
        </p:txBody>
      </p:sp>
      <p:pic>
        <p:nvPicPr>
          <p:cNvPr id="20485" name="Picture 2"/>
          <p:cNvPicPr>
            <a:picLocks noChangeAspect="1" noChangeArrowheads="1"/>
          </p:cNvPicPr>
          <p:nvPr/>
        </p:nvPicPr>
        <p:blipFill>
          <a:blip r:embed="rId2"/>
          <a:srcRect l="25787" t="34987" r="49615" b="36752"/>
          <a:stretch>
            <a:fillRect/>
          </a:stretch>
        </p:blipFill>
        <p:spPr bwMode="auto">
          <a:xfrm>
            <a:off x="3218450" y="2252664"/>
            <a:ext cx="3168571" cy="2892425"/>
          </a:xfrm>
          <a:prstGeom prst="rect">
            <a:avLst/>
          </a:prstGeom>
          <a:noFill/>
          <a:ln w="9525">
            <a:noFill/>
            <a:miter lim="800000"/>
            <a:headEnd/>
            <a:tailEnd/>
          </a:ln>
        </p:spPr>
      </p:pic>
      <p:pic>
        <p:nvPicPr>
          <p:cNvPr id="20486" name="Picture 1"/>
          <p:cNvPicPr>
            <a:picLocks noChangeAspect="1" noChangeArrowheads="1"/>
          </p:cNvPicPr>
          <p:nvPr/>
        </p:nvPicPr>
        <p:blipFill>
          <a:blip r:embed="rId3"/>
          <a:srcRect/>
          <a:stretch>
            <a:fillRect/>
          </a:stretch>
        </p:blipFill>
        <p:spPr bwMode="auto">
          <a:xfrm>
            <a:off x="6501216" y="4019550"/>
            <a:ext cx="3284079" cy="2838450"/>
          </a:xfrm>
          <a:prstGeom prst="rect">
            <a:avLst/>
          </a:prstGeom>
          <a:noFill/>
          <a:ln w="9525">
            <a:noFill/>
            <a:miter lim="800000"/>
            <a:headEnd/>
            <a:tailEnd/>
          </a:ln>
        </p:spPr>
      </p:pic>
      <p:sp>
        <p:nvSpPr>
          <p:cNvPr id="20487" name="矩形 18"/>
          <p:cNvSpPr>
            <a:spLocks noChangeArrowheads="1"/>
          </p:cNvSpPr>
          <p:nvPr/>
        </p:nvSpPr>
        <p:spPr bwMode="auto">
          <a:xfrm>
            <a:off x="350460" y="2911475"/>
            <a:ext cx="2752483" cy="3416320"/>
          </a:xfrm>
          <a:prstGeom prst="rect">
            <a:avLst/>
          </a:prstGeom>
          <a:noFill/>
          <a:ln w="9525">
            <a:noFill/>
            <a:miter lim="800000"/>
            <a:headEnd/>
            <a:tailEnd/>
          </a:ln>
        </p:spPr>
        <p:txBody>
          <a:bodyPr>
            <a:spAutoFit/>
          </a:bodyPr>
          <a:lstStyle/>
          <a:p>
            <a:pPr>
              <a:lnSpc>
                <a:spcPct val="150000"/>
              </a:lnSpc>
            </a:pPr>
            <a:r>
              <a:rPr lang="zh-CN" altLang="en-US" b="1" dirty="0">
                <a:solidFill>
                  <a:schemeClr val="bg1"/>
                </a:solidFill>
                <a:latin typeface="微软雅黑" pitchFamily="34" charset="-122"/>
                <a:ea typeface="微软雅黑" pitchFamily="34" charset="-122"/>
              </a:rPr>
              <a:t>       名称来源于蜜蜂的八字舞，由于蜜蜂</a:t>
            </a:r>
            <a:r>
              <a:rPr lang="en-US" altLang="zh-CN" b="1" dirty="0">
                <a:solidFill>
                  <a:schemeClr val="bg1"/>
                </a:solidFill>
                <a:latin typeface="微软雅黑" pitchFamily="34" charset="-122"/>
                <a:ea typeface="微软雅黑" pitchFamily="34" charset="-122"/>
              </a:rPr>
              <a:t>(bee)</a:t>
            </a:r>
            <a:r>
              <a:rPr lang="zh-CN" altLang="en-US" b="1" dirty="0">
                <a:solidFill>
                  <a:schemeClr val="bg1"/>
                </a:solidFill>
                <a:latin typeface="微软雅黑" pitchFamily="34" charset="-122"/>
                <a:ea typeface="微软雅黑" pitchFamily="34" charset="-122"/>
              </a:rPr>
              <a:t>是靠飞翔和“嗡嗡”</a:t>
            </a:r>
            <a:r>
              <a:rPr lang="en-US" altLang="zh-CN" b="1" dirty="0">
                <a:solidFill>
                  <a:schemeClr val="bg1"/>
                </a:solidFill>
                <a:latin typeface="微软雅黑" pitchFamily="34" charset="-122"/>
                <a:ea typeface="微软雅黑" pitchFamily="34" charset="-122"/>
              </a:rPr>
              <a:t>(</a:t>
            </a:r>
            <a:r>
              <a:rPr lang="en-US" altLang="zh-CN" b="1" dirty="0" err="1">
                <a:solidFill>
                  <a:schemeClr val="bg1"/>
                </a:solidFill>
                <a:latin typeface="微软雅黑" pitchFamily="34" charset="-122"/>
                <a:ea typeface="微软雅黑" pitchFamily="34" charset="-122"/>
              </a:rPr>
              <a:t>zig</a:t>
            </a:r>
            <a:r>
              <a:rPr lang="en-US" altLang="zh-CN" b="1" dirty="0">
                <a:solidFill>
                  <a:schemeClr val="bg1"/>
                </a:solidFill>
                <a:latin typeface="微软雅黑" pitchFamily="34" charset="-122"/>
                <a:ea typeface="微软雅黑" pitchFamily="34" charset="-122"/>
              </a:rPr>
              <a:t>)</a:t>
            </a:r>
            <a:r>
              <a:rPr lang="zh-CN" altLang="en-US" b="1" dirty="0">
                <a:solidFill>
                  <a:schemeClr val="bg1"/>
                </a:solidFill>
                <a:latin typeface="微软雅黑" pitchFamily="34" charset="-122"/>
                <a:ea typeface="微软雅黑" pitchFamily="34" charset="-122"/>
              </a:rPr>
              <a:t>地抖动翅膀的“舞蹈”来与同伴传递花粉所在方位信息，也就是说蜜蜂依靠这样的方式构成了群体中的通信网络。</a:t>
            </a:r>
          </a:p>
        </p:txBody>
      </p:sp>
      <p:sp>
        <p:nvSpPr>
          <p:cNvPr id="20488" name="矩形 19"/>
          <p:cNvSpPr>
            <a:spLocks noChangeArrowheads="1"/>
          </p:cNvSpPr>
          <p:nvPr/>
        </p:nvSpPr>
        <p:spPr bwMode="auto">
          <a:xfrm>
            <a:off x="416089" y="6314641"/>
            <a:ext cx="5970932" cy="369332"/>
          </a:xfrm>
          <a:prstGeom prst="rect">
            <a:avLst/>
          </a:prstGeom>
          <a:noFill/>
          <a:ln w="9525">
            <a:noFill/>
            <a:miter lim="800000"/>
            <a:headEnd/>
            <a:tailEnd/>
          </a:ln>
        </p:spPr>
        <p:txBody>
          <a:bodyPr wrap="square">
            <a:spAutoFit/>
          </a:bodyPr>
          <a:lstStyle/>
          <a:p>
            <a:r>
              <a:rPr lang="zh-CN" altLang="en-US" b="1" dirty="0">
                <a:solidFill>
                  <a:srgbClr val="FFFFFF"/>
                </a:solidFill>
                <a:latin typeface="微软雅黑" pitchFamily="34" charset="-122"/>
                <a:ea typeface="微软雅黑" pitchFamily="34" charset="-122"/>
              </a:rPr>
              <a:t>       借此意义</a:t>
            </a:r>
            <a:r>
              <a:rPr lang="en-US" altLang="zh-CN" b="1" dirty="0">
                <a:solidFill>
                  <a:srgbClr val="FFFFFF"/>
                </a:solidFill>
                <a:latin typeface="微软雅黑" pitchFamily="34" charset="-122"/>
                <a:ea typeface="微软雅黑" pitchFamily="34" charset="-122"/>
              </a:rPr>
              <a:t>ZigBee</a:t>
            </a:r>
            <a:r>
              <a:rPr lang="zh-CN" altLang="en-US" b="1" dirty="0">
                <a:solidFill>
                  <a:srgbClr val="FFFFFF"/>
                </a:solidFill>
                <a:latin typeface="微软雅黑" pitchFamily="34" charset="-122"/>
                <a:ea typeface="微软雅黑" pitchFamily="34" charset="-122"/>
              </a:rPr>
              <a:t>作为新一代无线通讯技术的命名。</a:t>
            </a:r>
            <a:endParaRPr lang="zh-CN" altLang="en-US" dirty="0">
              <a:latin typeface="Calibri" pitchFamily="34" charset="0"/>
            </a:endParaRPr>
          </a:p>
        </p:txBody>
      </p:sp>
    </p:spTree>
  </p:cSld>
  <p:clrMapOvr>
    <a:masterClrMapping/>
  </p:clrMapOvr>
  <p:transition spd="slow">
    <p:blinds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组合 7"/>
          <p:cNvGrpSpPr>
            <a:grpSpLocks/>
          </p:cNvGrpSpPr>
          <p:nvPr/>
        </p:nvGrpSpPr>
        <p:grpSpPr bwMode="auto">
          <a:xfrm>
            <a:off x="-10501" y="450851"/>
            <a:ext cx="8785108" cy="519113"/>
            <a:chOff x="-12700" y="587118"/>
            <a:chExt cx="6948161" cy="520091"/>
          </a:xfrm>
        </p:grpSpPr>
        <p:sp>
          <p:nvSpPr>
            <p:cNvPr id="21513" name="文本框 14"/>
            <p:cNvSpPr txBox="1">
              <a:spLocks noChangeArrowheads="1"/>
            </p:cNvSpPr>
            <p:nvPr/>
          </p:nvSpPr>
          <p:spPr bwMode="auto">
            <a:xfrm>
              <a:off x="524951" y="587118"/>
              <a:ext cx="6410510"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dirty="0">
                  <a:solidFill>
                    <a:srgbClr val="FFC000"/>
                  </a:solidFill>
                  <a:latin typeface="微软雅黑" pitchFamily="34" charset="-122"/>
                  <a:ea typeface="微软雅黑" pitchFamily="34" charset="-122"/>
                  <a:cs typeface="Arial" charset="0"/>
                </a:rPr>
                <a:t>新知储备</a:t>
              </a:r>
              <a:endParaRPr lang="zh-CN" altLang="en-US" sz="3200" b="1" dirty="0">
                <a:solidFill>
                  <a:schemeClr val="bg1"/>
                </a:solidFill>
                <a:latin typeface="微软雅黑" pitchFamily="34" charset="-122"/>
                <a:ea typeface="微软雅黑" pitchFamily="34" charset="-122"/>
                <a:cs typeface="Arial" charset="0"/>
              </a:endParaRPr>
            </a:p>
          </p:txBody>
        </p:sp>
        <p:sp>
          <p:nvSpPr>
            <p:cNvPr id="10" name="矩形 9"/>
            <p:cNvSpPr/>
            <p:nvPr/>
          </p:nvSpPr>
          <p:spPr>
            <a:xfrm>
              <a:off x="-12700" y="587118"/>
              <a:ext cx="393449" cy="520091"/>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5" name="矩形 14"/>
          <p:cNvSpPr/>
          <p:nvPr/>
        </p:nvSpPr>
        <p:spPr>
          <a:xfrm>
            <a:off x="156198" y="1338263"/>
            <a:ext cx="325520" cy="519112"/>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1507" name="文本框 14"/>
          <p:cNvSpPr txBox="1">
            <a:spLocks noChangeArrowheads="1"/>
          </p:cNvSpPr>
          <p:nvPr/>
        </p:nvSpPr>
        <p:spPr bwMode="auto">
          <a:xfrm>
            <a:off x="606413" y="1337311"/>
            <a:ext cx="8680101" cy="492443"/>
          </a:xfrm>
          <a:prstGeom prst="rect">
            <a:avLst/>
          </a:prstGeom>
          <a:noFill/>
          <a:ln w="9525">
            <a:noFill/>
            <a:miter lim="800000"/>
            <a:headEnd/>
            <a:tailEnd/>
          </a:ln>
        </p:spPr>
        <p:txBody>
          <a:bodyPr lIns="0" tIns="0" rIns="0" bIns="0" anchor="ctr">
            <a:spAutoFit/>
          </a:bodyPr>
          <a:lstStyle/>
          <a:p>
            <a:pPr>
              <a:spcBef>
                <a:spcPct val="20000"/>
              </a:spcBef>
              <a:buFont typeface="Arial" charset="0"/>
              <a:buNone/>
            </a:pPr>
            <a:r>
              <a:rPr lang="zh-CN" altLang="en-US" sz="3200" b="1" dirty="0">
                <a:solidFill>
                  <a:schemeClr val="bg1"/>
                </a:solidFill>
                <a:latin typeface="微软雅黑" pitchFamily="34" charset="-122"/>
                <a:ea typeface="微软雅黑" pitchFamily="34" charset="-122"/>
                <a:cs typeface="Arial" charset="0"/>
              </a:rPr>
              <a:t>问题二：</a:t>
            </a:r>
            <a:r>
              <a:rPr lang="en-US" altLang="en-US" sz="3200" b="1" dirty="0">
                <a:solidFill>
                  <a:schemeClr val="bg1"/>
                </a:solidFill>
                <a:latin typeface="微软雅黑" pitchFamily="34" charset="-122"/>
                <a:ea typeface="微软雅黑" pitchFamily="34" charset="-122"/>
                <a:cs typeface="Arial" charset="0"/>
              </a:rPr>
              <a:t>ZigBee</a:t>
            </a:r>
            <a:r>
              <a:rPr lang="zh-CN" altLang="en-US" sz="3200" b="1" dirty="0">
                <a:solidFill>
                  <a:schemeClr val="bg1"/>
                </a:solidFill>
                <a:latin typeface="微软雅黑" pitchFamily="34" charset="-122"/>
                <a:ea typeface="微软雅黑" pitchFamily="34" charset="-122"/>
                <a:cs typeface="Arial" charset="0"/>
              </a:rPr>
              <a:t>技术由来和发展！</a:t>
            </a:r>
            <a:endParaRPr lang="zh-CN" altLang="en-US" sz="3200" b="1" dirty="0">
              <a:solidFill>
                <a:srgbClr val="FFC000"/>
              </a:solidFill>
              <a:latin typeface="微软雅黑" pitchFamily="34" charset="-122"/>
              <a:ea typeface="微软雅黑" pitchFamily="34" charset="-122"/>
              <a:cs typeface="Arial" charset="0"/>
            </a:endParaRPr>
          </a:p>
        </p:txBody>
      </p:sp>
      <p:sp>
        <p:nvSpPr>
          <p:cNvPr id="21508" name="TextBox 13"/>
          <p:cNvSpPr txBox="1">
            <a:spLocks noChangeArrowheads="1"/>
          </p:cNvSpPr>
          <p:nvPr/>
        </p:nvSpPr>
        <p:spPr bwMode="auto">
          <a:xfrm>
            <a:off x="383274" y="2292351"/>
            <a:ext cx="2257640" cy="461963"/>
          </a:xfrm>
          <a:prstGeom prst="rect">
            <a:avLst/>
          </a:prstGeom>
          <a:noFill/>
          <a:ln w="9525">
            <a:noFill/>
            <a:miter lim="800000"/>
            <a:headEnd/>
            <a:tailEnd/>
          </a:ln>
        </p:spPr>
        <p:txBody>
          <a:bodyPr>
            <a:spAutoFit/>
          </a:bodyPr>
          <a:lstStyle/>
          <a:p>
            <a:r>
              <a:rPr lang="en-US" altLang="zh-CN" sz="2400" b="1" dirty="0">
                <a:solidFill>
                  <a:schemeClr val="bg1"/>
                </a:solidFill>
                <a:latin typeface="Calibri" pitchFamily="34" charset="0"/>
              </a:rPr>
              <a:t>(2)ZigBee</a:t>
            </a:r>
            <a:r>
              <a:rPr lang="zh-CN" altLang="en-US" sz="2400" b="1" dirty="0">
                <a:solidFill>
                  <a:schemeClr val="bg1"/>
                </a:solidFill>
                <a:latin typeface="Calibri" pitchFamily="34" charset="0"/>
              </a:rPr>
              <a:t>联盟</a:t>
            </a:r>
          </a:p>
        </p:txBody>
      </p:sp>
      <p:pic>
        <p:nvPicPr>
          <p:cNvPr id="21509" name="图片 11" descr="6-6"/>
          <p:cNvPicPr>
            <a:picLocks noChangeAspect="1" noChangeArrowheads="1"/>
          </p:cNvPicPr>
          <p:nvPr/>
        </p:nvPicPr>
        <p:blipFill>
          <a:blip r:embed="rId2"/>
          <a:srcRect/>
          <a:stretch>
            <a:fillRect/>
          </a:stretch>
        </p:blipFill>
        <p:spPr bwMode="auto">
          <a:xfrm>
            <a:off x="5473464" y="3808413"/>
            <a:ext cx="4347270" cy="2519362"/>
          </a:xfrm>
          <a:prstGeom prst="rect">
            <a:avLst/>
          </a:prstGeom>
          <a:noFill/>
          <a:ln w="9525">
            <a:noFill/>
            <a:miter lim="800000"/>
            <a:headEnd/>
            <a:tailEnd/>
          </a:ln>
        </p:spPr>
      </p:pic>
      <p:sp>
        <p:nvSpPr>
          <p:cNvPr id="21510" name="矩形 12"/>
          <p:cNvSpPr>
            <a:spLocks noChangeArrowheads="1"/>
          </p:cNvSpPr>
          <p:nvPr/>
        </p:nvSpPr>
        <p:spPr bwMode="auto">
          <a:xfrm>
            <a:off x="2237952" y="2230438"/>
            <a:ext cx="7658912" cy="1754326"/>
          </a:xfrm>
          <a:prstGeom prst="rect">
            <a:avLst/>
          </a:prstGeom>
          <a:noFill/>
          <a:ln w="9525">
            <a:noFill/>
            <a:miter lim="800000"/>
            <a:headEnd/>
            <a:tailEnd/>
          </a:ln>
        </p:spPr>
        <p:txBody>
          <a:bodyPr>
            <a:spAutoFit/>
          </a:bodyPr>
          <a:lstStyle/>
          <a:p>
            <a:pPr>
              <a:lnSpc>
                <a:spcPct val="150000"/>
              </a:lnSpc>
            </a:pPr>
            <a:r>
              <a:rPr lang="zh-CN" altLang="en-US" sz="2400" b="1" dirty="0">
                <a:solidFill>
                  <a:schemeClr val="bg1"/>
                </a:solidFill>
                <a:latin typeface="微软雅黑" pitchFamily="34" charset="-122"/>
                <a:ea typeface="微软雅黑" pitchFamily="34" charset="-122"/>
              </a:rPr>
              <a:t>       是一个高速增长的非牟利业界组织，成员包括国际著名半导体生产商、技术提供者、代工生产商以及最终使用者。</a:t>
            </a:r>
          </a:p>
        </p:txBody>
      </p:sp>
      <p:sp>
        <p:nvSpPr>
          <p:cNvPr id="18" name="矩形 17"/>
          <p:cNvSpPr/>
          <p:nvPr/>
        </p:nvSpPr>
        <p:spPr>
          <a:xfrm>
            <a:off x="342584" y="3822701"/>
            <a:ext cx="4870989" cy="3416320"/>
          </a:xfrm>
          <a:prstGeom prst="rect">
            <a:avLst/>
          </a:prstGeom>
        </p:spPr>
        <p:txBody>
          <a:bodyPr>
            <a:spAutoFit/>
          </a:bodyPr>
          <a:lstStyle/>
          <a:p>
            <a:pPr fontAlgn="auto">
              <a:lnSpc>
                <a:spcPct val="150000"/>
              </a:lnSpc>
              <a:spcBef>
                <a:spcPts val="0"/>
              </a:spcBef>
              <a:spcAft>
                <a:spcPts val="0"/>
              </a:spcAft>
              <a:defRPr/>
            </a:pPr>
            <a:r>
              <a:rPr lang="en-US" b="1" dirty="0">
                <a:solidFill>
                  <a:schemeClr val="bg1"/>
                </a:solidFill>
                <a:latin typeface="微软雅黑" pitchFamily="34" charset="-122"/>
                <a:ea typeface="微软雅黑" pitchFamily="34" charset="-122"/>
              </a:rPr>
              <a:t>       ZigBee</a:t>
            </a:r>
            <a:r>
              <a:rPr lang="zh-CN" altLang="en-US" b="1" dirty="0">
                <a:solidFill>
                  <a:schemeClr val="bg1"/>
                </a:solidFill>
                <a:latin typeface="微软雅黑" pitchFamily="34" charset="-122"/>
                <a:ea typeface="微软雅黑" pitchFamily="34" charset="-122"/>
              </a:rPr>
              <a:t>联盟的主要目标是</a:t>
            </a:r>
            <a:r>
              <a:rPr lang="zh-CN" altLang="en-US" b="1" dirty="0">
                <a:solidFill>
                  <a:schemeClr val="accent2">
                    <a:lumMod val="60000"/>
                    <a:lumOff val="40000"/>
                  </a:schemeClr>
                </a:solidFill>
                <a:latin typeface="微软雅黑" pitchFamily="34" charset="-122"/>
                <a:ea typeface="微软雅黑" pitchFamily="34" charset="-122"/>
              </a:rPr>
              <a:t>以透过加入无线网络功能，为消费者提供更富弹性，更易用的电子产品</a:t>
            </a:r>
            <a:r>
              <a:rPr lang="zh-CN" altLang="en-US" b="1" dirty="0">
                <a:solidFill>
                  <a:schemeClr val="bg1"/>
                </a:solidFill>
                <a:latin typeface="微软雅黑" pitchFamily="34" charset="-122"/>
                <a:ea typeface="微软雅黑" pitchFamily="34" charset="-122"/>
              </a:rPr>
              <a:t>。</a:t>
            </a:r>
            <a:endParaRPr lang="en-US" altLang="zh-CN" b="1" dirty="0">
              <a:solidFill>
                <a:schemeClr val="bg1"/>
              </a:solidFill>
              <a:latin typeface="微软雅黑" pitchFamily="34" charset="-122"/>
              <a:ea typeface="微软雅黑" pitchFamily="34" charset="-122"/>
            </a:endParaRPr>
          </a:p>
          <a:p>
            <a:pPr fontAlgn="auto">
              <a:lnSpc>
                <a:spcPct val="150000"/>
              </a:lnSpc>
              <a:spcBef>
                <a:spcPts val="0"/>
              </a:spcBef>
              <a:spcAft>
                <a:spcPts val="0"/>
              </a:spcAft>
              <a:defRPr/>
            </a:pPr>
            <a:r>
              <a:rPr lang="en-US" b="1" dirty="0">
                <a:solidFill>
                  <a:schemeClr val="bg1"/>
                </a:solidFill>
                <a:latin typeface="微软雅黑" pitchFamily="34" charset="-122"/>
                <a:ea typeface="微软雅黑" pitchFamily="34" charset="-122"/>
              </a:rPr>
              <a:t>       ZigBee</a:t>
            </a:r>
            <a:r>
              <a:rPr lang="zh-CN" altLang="en-US" b="1" dirty="0">
                <a:solidFill>
                  <a:schemeClr val="bg1"/>
                </a:solidFill>
                <a:latin typeface="微软雅黑" pitchFamily="34" charset="-122"/>
                <a:ea typeface="微软雅黑" pitchFamily="34" charset="-122"/>
              </a:rPr>
              <a:t>技术能融入各类电子产品，应用范围横跨全球民用、商用、公用及工业用等市场。生产商终于可以利用</a:t>
            </a:r>
            <a:r>
              <a:rPr lang="en-US" b="1" dirty="0">
                <a:solidFill>
                  <a:schemeClr val="bg1"/>
                </a:solidFill>
                <a:latin typeface="微软雅黑" pitchFamily="34" charset="-122"/>
                <a:ea typeface="微软雅黑" pitchFamily="34" charset="-122"/>
              </a:rPr>
              <a:t>ZigBee</a:t>
            </a:r>
            <a:r>
              <a:rPr lang="zh-CN" altLang="en-US" b="1" dirty="0">
                <a:solidFill>
                  <a:schemeClr val="bg1"/>
                </a:solidFill>
                <a:latin typeface="微软雅黑" pitchFamily="34" charset="-122"/>
                <a:ea typeface="微软雅黑" pitchFamily="34" charset="-122"/>
              </a:rPr>
              <a:t>这个标准化无线网络平台，设计简单、可靠、便宜又省电的各种产品。</a:t>
            </a:r>
          </a:p>
        </p:txBody>
      </p:sp>
      <p:pic>
        <p:nvPicPr>
          <p:cNvPr id="21512" name="Picture 2"/>
          <p:cNvPicPr>
            <a:picLocks noChangeAspect="1" noChangeArrowheads="1"/>
          </p:cNvPicPr>
          <p:nvPr/>
        </p:nvPicPr>
        <p:blipFill>
          <a:blip r:embed="rId3"/>
          <a:srcRect l="19232" t="26932" r="38016" b="36299"/>
          <a:stretch>
            <a:fillRect/>
          </a:stretch>
        </p:blipFill>
        <p:spPr bwMode="auto">
          <a:xfrm>
            <a:off x="7120754" y="1"/>
            <a:ext cx="2959871" cy="2303463"/>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theme/theme1.xml><?xml version="1.0" encoding="utf-8"?>
<a:theme xmlns:a="http://schemas.openxmlformats.org/drawingml/2006/main" name="第一PPT模板网-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2355</TotalTime>
  <Words>2439</Words>
  <Application>Microsoft Office PowerPoint</Application>
  <PresentationFormat>自定义</PresentationFormat>
  <Paragraphs>218</Paragraphs>
  <Slides>40</Slides>
  <Notes>0</Notes>
  <HiddenSlides>0</HiddenSlides>
  <MMClips>0</MMClips>
  <ScaleCrop>false</ScaleCrop>
  <HeadingPairs>
    <vt:vector size="4" baseType="variant">
      <vt:variant>
        <vt:lpstr>主题</vt:lpstr>
      </vt:variant>
      <vt:variant>
        <vt:i4>1</vt:i4>
      </vt:variant>
      <vt:variant>
        <vt:lpstr>幻灯片标题</vt:lpstr>
      </vt:variant>
      <vt:variant>
        <vt:i4>40</vt:i4>
      </vt:variant>
    </vt:vector>
  </HeadingPairs>
  <TitlesOfParts>
    <vt:vector size="41" baseType="lpstr">
      <vt:lpstr>第一PPT模板网-WWW.1PPT.COM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bilin</dc:creator>
  <cp:lastModifiedBy>King</cp:lastModifiedBy>
  <cp:revision>582</cp:revision>
  <dcterms:created xsi:type="dcterms:W3CDTF">2015-03-19T06:14:36Z</dcterms:created>
  <dcterms:modified xsi:type="dcterms:W3CDTF">2017-05-04T09:12:57Z</dcterms:modified>
</cp:coreProperties>
</file>